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308" r:id="rId3"/>
    <p:sldId id="309" r:id="rId4"/>
    <p:sldId id="310" r:id="rId5"/>
    <p:sldId id="272" r:id="rId6"/>
    <p:sldId id="269" r:id="rId7"/>
    <p:sldId id="314" r:id="rId8"/>
    <p:sldId id="311" r:id="rId9"/>
    <p:sldId id="312" r:id="rId10"/>
    <p:sldId id="316" r:id="rId11"/>
    <p:sldId id="313" r:id="rId12"/>
    <p:sldId id="317" r:id="rId13"/>
    <p:sldId id="298" r:id="rId14"/>
    <p:sldId id="315" r:id="rId15"/>
    <p:sldId id="302" r:id="rId16"/>
    <p:sldId id="318"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12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A60BCE-C8DF-4B9E-86E4-91398D07439E}" type="datetimeFigureOut">
              <a:rPr lang="en-US" smtClean="0"/>
              <a:pPr/>
              <a:t>8/15/2012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0D38A4-DBC1-46A9-82AB-A2D5D49B6EB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F8F964D-5DCA-4ED0-A28E-53F881EFC15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1E97B-2D06-403C-B181-75A335449D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B10D7-ACB0-4DC0-83AC-70E0B07428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4820F-6E00-4F66-8A14-9B44F515E58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C3138B6-4C40-4F0C-ACB5-BF0416ED2B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1C71B-31D6-451A-BE31-1BCBAAFBBD6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99BA6-C6C7-4FDD-9630-0345C4CF62A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D9F88-54E0-465C-BBAD-926197C675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E9611C-55FB-4264-BD32-86B3DC55B1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A9DB1-0E8A-4AD7-B8E5-9278CAE7528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77BDB08-97F5-4BB2-AC83-6B8BCD50C9B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BA64B83-BC3F-432E-BD7B-2B994FAA21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hyperlink" Target="http://www.gwd50.org/Page/626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gwd50.org/Page/18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3352800"/>
            <a:ext cx="6400800" cy="2286000"/>
          </a:xfrm>
        </p:spPr>
        <p:txBody>
          <a:bodyPr/>
          <a:lstStyle/>
          <a:p>
            <a:r>
              <a:rPr lang="en-US" smtClean="0"/>
              <a:t>2012</a:t>
            </a:r>
            <a:endParaRPr lang="en-US" dirty="0"/>
          </a:p>
        </p:txBody>
      </p:sp>
      <p:sp>
        <p:nvSpPr>
          <p:cNvPr id="2050" name="Rectangle 2"/>
          <p:cNvSpPr>
            <a:spLocks noGrp="1" noChangeArrowheads="1"/>
          </p:cNvSpPr>
          <p:nvPr>
            <p:ph type="ctrTitle"/>
          </p:nvPr>
        </p:nvSpPr>
        <p:spPr>
          <a:xfrm>
            <a:off x="685800" y="1295400"/>
            <a:ext cx="7772400" cy="2133600"/>
          </a:xfrm>
        </p:spPr>
        <p:txBody>
          <a:bodyPr>
            <a:normAutofit/>
          </a:bodyPr>
          <a:lstStyle/>
          <a:p>
            <a:r>
              <a:rPr lang="en-US" dirty="0"/>
              <a:t>Implementation of </a:t>
            </a:r>
            <a:r>
              <a:rPr lang="en-US" dirty="0" smtClean="0"/>
              <a:t>IDEA: Students with an IEP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Support Personnel Role: IEP Implementation</a:t>
            </a:r>
            <a:endParaRPr lang="en-US" b="1" dirty="0"/>
          </a:p>
        </p:txBody>
      </p:sp>
      <p:sp>
        <p:nvSpPr>
          <p:cNvPr id="3" name="Content Placeholder 2"/>
          <p:cNvSpPr>
            <a:spLocks noGrp="1"/>
          </p:cNvSpPr>
          <p:nvPr>
            <p:ph sz="quarter" idx="1"/>
          </p:nvPr>
        </p:nvSpPr>
        <p:spPr>
          <a:xfrm>
            <a:off x="914400" y="1828800"/>
            <a:ext cx="7772400" cy="4191000"/>
          </a:xfrm>
        </p:spPr>
        <p:txBody>
          <a:bodyPr/>
          <a:lstStyle/>
          <a:p>
            <a:pPr>
              <a:buNone/>
            </a:pPr>
            <a:r>
              <a:rPr lang="en-US" dirty="0" smtClean="0">
                <a:latin typeface="+mj-lt"/>
              </a:rPr>
              <a:t>Assistants, nurses, therapists, clerical personnel, transportation providers, and other support people in the school also play an important role such as:</a:t>
            </a:r>
          </a:p>
          <a:p>
            <a:r>
              <a:rPr lang="en-US" dirty="0" smtClean="0">
                <a:latin typeface="+mj-lt"/>
              </a:rPr>
              <a:t>Monitoring and supporting student needs.</a:t>
            </a:r>
          </a:p>
          <a:p>
            <a:r>
              <a:rPr lang="en-US" dirty="0" smtClean="0">
                <a:latin typeface="+mj-lt"/>
              </a:rPr>
              <a:t>Supporting teachers and classroom instruction, activities, and materials.</a:t>
            </a:r>
          </a:p>
          <a:p>
            <a:r>
              <a:rPr lang="en-US" dirty="0" smtClean="0">
                <a:latin typeface="+mj-lt"/>
              </a:rPr>
              <a:t>Facilitating necessary accommodations.</a:t>
            </a:r>
          </a:p>
          <a:p>
            <a:r>
              <a:rPr lang="en-US" dirty="0" smtClean="0">
                <a:latin typeface="+mj-lt"/>
              </a:rPr>
              <a:t>Implementing modifications or planning instruction for related or alternative skills.</a:t>
            </a:r>
            <a:endParaRPr lang="en-US"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t>Special Education Teachers’ Role</a:t>
            </a:r>
            <a:endParaRPr lang="en-US" dirty="0"/>
          </a:p>
        </p:txBody>
      </p:sp>
      <p:sp>
        <p:nvSpPr>
          <p:cNvPr id="3" name="Content Placeholder 2"/>
          <p:cNvSpPr>
            <a:spLocks noGrp="1"/>
          </p:cNvSpPr>
          <p:nvPr>
            <p:ph sz="quarter" idx="1"/>
          </p:nvPr>
        </p:nvSpPr>
        <p:spPr>
          <a:xfrm>
            <a:off x="914400" y="1371600"/>
            <a:ext cx="7772400" cy="4800600"/>
          </a:xfrm>
        </p:spPr>
        <p:txBody>
          <a:bodyPr>
            <a:normAutofit fontScale="85000" lnSpcReduction="10000"/>
          </a:bodyPr>
          <a:lstStyle/>
          <a:p>
            <a:r>
              <a:rPr lang="en-US" sz="1900" dirty="0" smtClean="0">
                <a:latin typeface="+mj-lt"/>
              </a:rPr>
              <a:t>Be familiar with district procedures.</a:t>
            </a:r>
          </a:p>
          <a:p>
            <a:r>
              <a:rPr lang="en-US" sz="1900" dirty="0" smtClean="0">
                <a:latin typeface="+mj-lt"/>
              </a:rPr>
              <a:t>Provide support to students in regular and special education classes by providing appropriate accommodations and monitoring student performance.</a:t>
            </a:r>
          </a:p>
          <a:p>
            <a:r>
              <a:rPr lang="en-US" sz="1900" dirty="0" smtClean="0">
                <a:latin typeface="+mj-lt"/>
              </a:rPr>
              <a:t>Collaborate with the other regular and special education personnel to support implementation of each IEP.</a:t>
            </a:r>
          </a:p>
          <a:p>
            <a:r>
              <a:rPr lang="en-US" sz="1900" dirty="0" smtClean="0">
                <a:latin typeface="+mj-lt"/>
              </a:rPr>
              <a:t>Obtain records and maintain data to document student progress on IEP goals and report to parents as listed on the IEP.</a:t>
            </a:r>
          </a:p>
          <a:p>
            <a:r>
              <a:rPr lang="en-US" sz="1900" dirty="0" smtClean="0">
                <a:latin typeface="+mj-lt"/>
              </a:rPr>
              <a:t>Communicate regularly with students, parents, and general educators regarding student progress.</a:t>
            </a:r>
          </a:p>
          <a:p>
            <a:r>
              <a:rPr lang="en-US" sz="1900" dirty="0" smtClean="0">
                <a:latin typeface="+mj-lt"/>
              </a:rPr>
              <a:t>Conduct IEP meetings to update progress and address needs at least annually.</a:t>
            </a:r>
          </a:p>
          <a:p>
            <a:r>
              <a:rPr lang="en-US" sz="1900" dirty="0" smtClean="0">
                <a:latin typeface="+mj-lt"/>
              </a:rPr>
              <a:t>Participate in IEP meetings and coordinate required paperwork.</a:t>
            </a:r>
          </a:p>
          <a:p>
            <a:r>
              <a:rPr lang="en-US" sz="1900" dirty="0" smtClean="0">
                <a:latin typeface="+mj-lt"/>
              </a:rPr>
              <a:t>Participate in the organization and implementation of behavioral supports for special education students.</a:t>
            </a:r>
          </a:p>
          <a:p>
            <a:r>
              <a:rPr lang="en-US" sz="1900" dirty="0" smtClean="0">
                <a:latin typeface="+mj-lt"/>
              </a:rPr>
              <a:t>Maintain records of contacts with students, parents, teachers, administrations and other related service providers.</a:t>
            </a:r>
          </a:p>
          <a:p>
            <a:r>
              <a:rPr lang="en-US" sz="1900" dirty="0" smtClean="0">
                <a:latin typeface="+mj-lt"/>
              </a:rPr>
              <a:t>Provide consultation to teachers, parents, and staff to help intervene and problem-solve when a known problem exists with a student.</a:t>
            </a:r>
          </a:p>
          <a:p>
            <a:endParaRPr lang="en-US" sz="24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Administrators/Educational Leaders Role: IEP Implementation</a:t>
            </a:r>
            <a:endParaRPr lang="en-US" b="1" dirty="0"/>
          </a:p>
        </p:txBody>
      </p:sp>
      <p:sp>
        <p:nvSpPr>
          <p:cNvPr id="3" name="Content Placeholder 2"/>
          <p:cNvSpPr>
            <a:spLocks noGrp="1"/>
          </p:cNvSpPr>
          <p:nvPr>
            <p:ph sz="quarter" idx="1"/>
          </p:nvPr>
        </p:nvSpPr>
        <p:spPr>
          <a:xfrm>
            <a:off x="914400" y="1600200"/>
            <a:ext cx="7772400" cy="4419600"/>
          </a:xfrm>
        </p:spPr>
        <p:txBody>
          <a:bodyPr>
            <a:normAutofit fontScale="92500"/>
          </a:bodyPr>
          <a:lstStyle/>
          <a:p>
            <a:r>
              <a:rPr lang="en-US" dirty="0" smtClean="0">
                <a:latin typeface="+mj-lt"/>
              </a:rPr>
              <a:t>Participate in educational planning and IEP meetings.</a:t>
            </a:r>
          </a:p>
          <a:p>
            <a:r>
              <a:rPr lang="en-US" dirty="0" smtClean="0">
                <a:latin typeface="+mj-lt"/>
              </a:rPr>
              <a:t>Ensure compliance with district, state, and federal regulations.</a:t>
            </a:r>
          </a:p>
          <a:p>
            <a:r>
              <a:rPr lang="en-US" dirty="0" smtClean="0">
                <a:latin typeface="+mj-lt"/>
              </a:rPr>
              <a:t>Encourage parental involvement in their children’s education.</a:t>
            </a:r>
          </a:p>
          <a:p>
            <a:r>
              <a:rPr lang="en-US" dirty="0" smtClean="0">
                <a:latin typeface="+mj-lt"/>
              </a:rPr>
              <a:t>Coordinate the delivery and supervision of special education services within each school building.</a:t>
            </a:r>
          </a:p>
          <a:p>
            <a:r>
              <a:rPr lang="en-US" dirty="0" smtClean="0">
                <a:latin typeface="+mj-lt"/>
              </a:rPr>
              <a:t>Be knowledgeable regarding the IEP content, including required accommodations and behavior plan requirements of special education students in your school.</a:t>
            </a:r>
            <a:endParaRPr lang="en-US"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381000"/>
            <a:ext cx="7772400" cy="990600"/>
          </a:xfrm>
        </p:spPr>
        <p:txBody>
          <a:bodyPr/>
          <a:lstStyle/>
          <a:p>
            <a:pPr algn="ctr"/>
            <a:r>
              <a:rPr lang="en-US" b="1" dirty="0"/>
              <a:t>Confidentiality</a:t>
            </a:r>
          </a:p>
        </p:txBody>
      </p:sp>
      <p:sp>
        <p:nvSpPr>
          <p:cNvPr id="45059" name="Rectangle 3"/>
          <p:cNvSpPr>
            <a:spLocks noGrp="1" noChangeArrowheads="1"/>
          </p:cNvSpPr>
          <p:nvPr>
            <p:ph sz="quarter" idx="1"/>
          </p:nvPr>
        </p:nvSpPr>
        <p:spPr>
          <a:xfrm>
            <a:off x="685800" y="1447800"/>
            <a:ext cx="7772400" cy="4648200"/>
          </a:xfrm>
        </p:spPr>
        <p:txBody>
          <a:bodyPr>
            <a:normAutofit fontScale="92500"/>
          </a:bodyPr>
          <a:lstStyle/>
          <a:p>
            <a:pPr>
              <a:lnSpc>
                <a:spcPct val="90000"/>
              </a:lnSpc>
            </a:pPr>
            <a:r>
              <a:rPr lang="en-US" sz="2400" dirty="0" smtClean="0">
                <a:latin typeface="+mj-lt"/>
              </a:rPr>
              <a:t>All personal information regarding students with an IEP is confidential.</a:t>
            </a:r>
          </a:p>
          <a:p>
            <a:pPr>
              <a:lnSpc>
                <a:spcPct val="90000"/>
              </a:lnSpc>
            </a:pPr>
            <a:r>
              <a:rPr lang="en-US" sz="2400" dirty="0" smtClean="0">
                <a:latin typeface="+mj-lt"/>
              </a:rPr>
              <a:t>This information should not be shared or discussed with anyone unless they are directly involved with the implementation of the student’s IEP.</a:t>
            </a:r>
          </a:p>
          <a:p>
            <a:r>
              <a:rPr lang="en-US" sz="2400" dirty="0" smtClean="0">
                <a:latin typeface="+mj-lt"/>
              </a:rPr>
              <a:t>Copies of student IEPs are kept in secure locations at each school to sign out and read in that location.</a:t>
            </a:r>
          </a:p>
          <a:p>
            <a:r>
              <a:rPr lang="en-US" sz="2400" dirty="0" smtClean="0">
                <a:latin typeface="+mj-lt"/>
              </a:rPr>
              <a:t>General Education Companion Documents (GECD) are completed by the special education teacher for students with IEPs outlining behavior plans, accommodations, and/or modifications. These should be read and signed by all staff involved with the student. Copies of the GECD must be kept in secure locations to ensure confidentiality.</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6" name="Text Placeholder 5"/>
          <p:cNvSpPr>
            <a:spLocks noGrp="1"/>
          </p:cNvSpPr>
          <p:nvPr>
            <p:ph type="body" sz="half" idx="2"/>
          </p:nvPr>
        </p:nvSpPr>
        <p:spPr>
          <a:xfrm>
            <a:off x="381000" y="5029200"/>
            <a:ext cx="8305800" cy="1102425"/>
          </a:xfrm>
        </p:spPr>
        <p:txBody>
          <a:bodyPr>
            <a:noAutofit/>
          </a:bodyPr>
          <a:lstStyle/>
          <a:p>
            <a:r>
              <a:rPr lang="en-US" sz="2400" dirty="0" smtClean="0">
                <a:latin typeface="+mj-lt"/>
              </a:rPr>
              <a:t>When everyone works together, and all the pieces fall into place, a more effective and valuable educational program is developed to meet the needs of all students.</a:t>
            </a:r>
            <a:endParaRPr lang="en-US" sz="2400" dirty="0">
              <a:latin typeface="+mj-lt"/>
            </a:endParaRPr>
          </a:p>
        </p:txBody>
      </p:sp>
      <p:sp>
        <p:nvSpPr>
          <p:cNvPr id="8" name="Picture Placeholder 7"/>
          <p:cNvSpPr>
            <a:spLocks noGrp="1"/>
          </p:cNvSpPr>
          <p:nvPr>
            <p:ph type="pic" idx="1"/>
          </p:nvPr>
        </p:nvSpPr>
        <p:spPr/>
      </p:sp>
      <p:grpSp>
        <p:nvGrpSpPr>
          <p:cNvPr id="50178" name="Group 2"/>
          <p:cNvGrpSpPr>
            <a:grpSpLocks/>
          </p:cNvGrpSpPr>
          <p:nvPr/>
        </p:nvGrpSpPr>
        <p:grpSpPr bwMode="auto">
          <a:xfrm>
            <a:off x="2895600" y="381000"/>
            <a:ext cx="4038600" cy="3810000"/>
            <a:chOff x="1824" y="633"/>
            <a:chExt cx="2834" cy="2849"/>
          </a:xfrm>
        </p:grpSpPr>
        <p:sp>
          <p:nvSpPr>
            <p:cNvPr id="50179"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180"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181"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182"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a:r>
              <a:rPr lang="en-US" b="1" dirty="0"/>
              <a:t>Resources</a:t>
            </a:r>
          </a:p>
        </p:txBody>
      </p:sp>
      <p:sp>
        <p:nvSpPr>
          <p:cNvPr id="49155" name="Rectangle 3"/>
          <p:cNvSpPr>
            <a:spLocks noGrp="1" noChangeArrowheads="1"/>
          </p:cNvSpPr>
          <p:nvPr>
            <p:ph sz="quarter" idx="1"/>
          </p:nvPr>
        </p:nvSpPr>
        <p:spPr>
          <a:xfrm>
            <a:off x="685800" y="1447800"/>
            <a:ext cx="7772400" cy="5410200"/>
          </a:xfrm>
        </p:spPr>
        <p:txBody>
          <a:bodyPr>
            <a:normAutofit/>
          </a:bodyPr>
          <a:lstStyle/>
          <a:p>
            <a:r>
              <a:rPr lang="en-US" sz="2400" dirty="0">
                <a:latin typeface="+mj-lt"/>
              </a:rPr>
              <a:t>The Individuals with Disabilities Education Act, 20 U.S.C. §</a:t>
            </a:r>
            <a:r>
              <a:rPr lang="en-US" sz="2400" dirty="0">
                <a:latin typeface="+mj-lt"/>
                <a:cs typeface="Times New Roman" pitchFamily="18" charset="0"/>
              </a:rPr>
              <a:t>1415 </a:t>
            </a:r>
            <a:r>
              <a:rPr lang="en-US" sz="2400" i="1" dirty="0">
                <a:latin typeface="+mj-lt"/>
                <a:cs typeface="Times New Roman" pitchFamily="18" charset="0"/>
              </a:rPr>
              <a:t>et seq. </a:t>
            </a:r>
            <a:r>
              <a:rPr lang="en-US" sz="2400" i="1" u="sng" dirty="0">
                <a:latin typeface="+mj-lt"/>
              </a:rPr>
              <a:t>http://</a:t>
            </a:r>
            <a:r>
              <a:rPr lang="en-US" sz="2400" i="1" u="sng" dirty="0" smtClean="0">
                <a:latin typeface="+mj-lt"/>
              </a:rPr>
              <a:t>idea.ed.gov</a:t>
            </a:r>
            <a:endParaRPr lang="en-US" sz="2400" i="1" u="sng" dirty="0">
              <a:latin typeface="+mj-lt"/>
            </a:endParaRPr>
          </a:p>
          <a:p>
            <a:r>
              <a:rPr lang="en-US" sz="2400" dirty="0">
                <a:latin typeface="+mj-lt"/>
              </a:rPr>
              <a:t>The Individuals with Disabilities Education Act Regulations, 34 C.F.R. §</a:t>
            </a:r>
            <a:r>
              <a:rPr lang="en-US" sz="2400" dirty="0">
                <a:latin typeface="+mj-lt"/>
                <a:cs typeface="Times New Roman" pitchFamily="18" charset="0"/>
              </a:rPr>
              <a:t>300.530 </a:t>
            </a:r>
            <a:r>
              <a:rPr lang="en-US" sz="2400" i="1" dirty="0">
                <a:latin typeface="+mj-lt"/>
                <a:cs typeface="Times New Roman" pitchFamily="18" charset="0"/>
              </a:rPr>
              <a:t>et seq. </a:t>
            </a:r>
            <a:r>
              <a:rPr lang="en-US" sz="2400" i="1" u="sng" dirty="0">
                <a:latin typeface="+mj-lt"/>
              </a:rPr>
              <a:t>http://idea.ed.gov/download/finalregulations.pdf</a:t>
            </a:r>
          </a:p>
          <a:p>
            <a:r>
              <a:rPr lang="en-US" sz="2400" u="sng" dirty="0" smtClean="0">
                <a:latin typeface="+mj-lt"/>
                <a:cs typeface="Times New Roman" pitchFamily="18" charset="0"/>
              </a:rPr>
              <a:t>The Everyday Guide to Special Education Law </a:t>
            </a:r>
            <a:r>
              <a:rPr lang="en-US" sz="2400" dirty="0" smtClean="0">
                <a:latin typeface="+mj-lt"/>
                <a:cs typeface="Times New Roman" pitchFamily="18" charset="0"/>
              </a:rPr>
              <a:t>by Randy Chapman</a:t>
            </a:r>
            <a:endParaRPr lang="en-US" sz="2400" dirty="0">
              <a:latin typeface="+mj-lt"/>
            </a:endParaRPr>
          </a:p>
          <a:p>
            <a:r>
              <a:rPr lang="en-US" sz="2400" dirty="0" smtClean="0">
                <a:latin typeface="+mj-lt"/>
              </a:rPr>
              <a:t>SC Special Education Process Guide </a:t>
            </a:r>
          </a:p>
          <a:p>
            <a:r>
              <a:rPr lang="en-US" sz="2400" dirty="0" smtClean="0">
                <a:latin typeface="+mj-lt"/>
              </a:rPr>
              <a:t>National Dissemination Center for Children with Disabilities</a:t>
            </a:r>
          </a:p>
          <a:p>
            <a:pPr>
              <a:buNone/>
            </a:pPr>
            <a:r>
              <a:rPr lang="en-US" sz="2400" dirty="0" smtClean="0">
                <a:latin typeface="+mj-lt"/>
              </a:rPr>
              <a:t>	</a:t>
            </a:r>
            <a:r>
              <a:rPr lang="en-US" sz="2400" i="1" u="sng" dirty="0" smtClean="0">
                <a:latin typeface="+mj-lt"/>
              </a:rPr>
              <a:t>http://nichcy.org </a:t>
            </a:r>
          </a:p>
          <a:p>
            <a:pPr>
              <a:buNone/>
            </a:pPr>
            <a:r>
              <a:rPr lang="en-US" sz="3200" dirty="0" smtClean="0">
                <a:solidFill>
                  <a:srgbClr val="FF0000"/>
                </a:solidFill>
                <a:hlinkClick r:id="rId3"/>
              </a:rPr>
              <a:t>Click Here To Return To Documentation Page</a:t>
            </a:r>
            <a:endParaRPr lang="en-US" sz="3200" dirty="0" smtClean="0">
              <a:solidFill>
                <a:srgbClr val="FF0000"/>
              </a:solidFill>
            </a:endParaRPr>
          </a:p>
          <a:p>
            <a:pPr>
              <a:buNone/>
            </a:pPr>
            <a:endParaRPr lang="en-US" sz="2400" dirty="0"/>
          </a:p>
          <a:p>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End of Module</a:t>
            </a:r>
            <a:endParaRPr lang="en-US" sz="6000" dirty="0"/>
          </a:p>
        </p:txBody>
      </p:sp>
      <p:sp>
        <p:nvSpPr>
          <p:cNvPr id="3" name="Content Placeholder 2"/>
          <p:cNvSpPr>
            <a:spLocks noGrp="1"/>
          </p:cNvSpPr>
          <p:nvPr>
            <p:ph sz="quarter" idx="1"/>
          </p:nvPr>
        </p:nvSpPr>
        <p:spPr>
          <a:xfrm>
            <a:off x="1828800" y="3200400"/>
            <a:ext cx="5943600" cy="2819400"/>
          </a:xfrm>
        </p:spPr>
        <p:txBody>
          <a:bodyPr>
            <a:normAutofit/>
          </a:bodyPr>
          <a:lstStyle/>
          <a:p>
            <a:pPr marL="274320" lvl="4" indent="-274320">
              <a:spcBef>
                <a:spcPts val="580"/>
              </a:spcBef>
              <a:buClr>
                <a:schemeClr val="accent1"/>
              </a:buClr>
              <a:buSzPct val="85000"/>
              <a:buFont typeface="Wingdings 2"/>
              <a:buChar char=""/>
            </a:pPr>
            <a:r>
              <a:rPr lang="en-US" sz="4800" dirty="0" smtClean="0">
                <a:solidFill>
                  <a:srgbClr val="0033CC"/>
                </a:solidFill>
                <a:hlinkClick r:id="rId2"/>
              </a:rPr>
              <a:t>Click Here</a:t>
            </a:r>
            <a:r>
              <a:rPr lang="en-US" sz="4800" dirty="0" smtClean="0">
                <a:hlinkClick r:id="rId2"/>
              </a:rPr>
              <a:t> </a:t>
            </a:r>
            <a:r>
              <a:rPr lang="en-US" sz="4800" dirty="0" smtClean="0"/>
              <a:t>to return to the Employee Training Page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1143000"/>
          </a:xfrm>
        </p:spPr>
        <p:txBody>
          <a:bodyPr>
            <a:normAutofit fontScale="90000"/>
          </a:bodyPr>
          <a:lstStyle/>
          <a:p>
            <a:pPr algn="ctr"/>
            <a:r>
              <a:rPr lang="en-US" b="1" dirty="0" smtClean="0"/>
              <a:t>Individuals with Disabilities Education Improvement Act: IDEA 2004</a:t>
            </a:r>
            <a:endParaRPr lang="en-US" b="1" dirty="0"/>
          </a:p>
        </p:txBody>
      </p:sp>
      <p:sp>
        <p:nvSpPr>
          <p:cNvPr id="3" name="Content Placeholder 2"/>
          <p:cNvSpPr>
            <a:spLocks noGrp="1"/>
          </p:cNvSpPr>
          <p:nvPr>
            <p:ph sz="quarter" idx="1"/>
          </p:nvPr>
        </p:nvSpPr>
        <p:spPr>
          <a:xfrm>
            <a:off x="685800" y="2438400"/>
            <a:ext cx="7772400" cy="3657600"/>
          </a:xfrm>
        </p:spPr>
        <p:txBody>
          <a:bodyPr/>
          <a:lstStyle/>
          <a:p>
            <a:pPr>
              <a:buNone/>
            </a:pPr>
            <a:r>
              <a:rPr lang="en-US" dirty="0" smtClean="0"/>
              <a:t>“</a:t>
            </a:r>
            <a:r>
              <a:rPr lang="en-US" sz="3200" dirty="0" smtClean="0">
                <a:latin typeface="+mj-lt"/>
              </a:rPr>
              <a:t>All kids get to go to school and get a fair chance to learn. That’s the </a:t>
            </a:r>
            <a:r>
              <a:rPr lang="en-US" sz="3200" i="1" dirty="0" smtClean="0">
                <a:latin typeface="+mj-lt"/>
              </a:rPr>
              <a:t>idea</a:t>
            </a:r>
            <a:r>
              <a:rPr lang="en-US" sz="3200" dirty="0" smtClean="0">
                <a:latin typeface="+mj-lt"/>
              </a:rPr>
              <a:t> behind IDEA. Getting a fair chance to learn, for kids with disabilities, means getting school services that meet their individual needs.” </a:t>
            </a:r>
          </a:p>
          <a:p>
            <a:pPr>
              <a:buNone/>
            </a:pPr>
            <a:endParaRPr lang="en-US" sz="3200" dirty="0" smtClean="0">
              <a:latin typeface="+mj-lt"/>
            </a:endParaRPr>
          </a:p>
          <a:p>
            <a:pPr>
              <a:buFont typeface="Wingdings" pitchFamily="2" charset="2"/>
              <a:buChar char="Ø"/>
            </a:pPr>
            <a:r>
              <a:rPr lang="en-US" sz="2000" i="1" dirty="0" smtClean="0">
                <a:latin typeface="+mj-lt"/>
              </a:rPr>
              <a:t>By Randy Chapman</a:t>
            </a:r>
            <a:endParaRPr lang="en-US" sz="2000" i="1"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pPr algn="ctr"/>
            <a:r>
              <a:rPr lang="en-US" b="1" dirty="0" smtClean="0"/>
              <a:t>IDEA</a:t>
            </a:r>
            <a:endParaRPr lang="en-US" b="1" dirty="0"/>
          </a:p>
        </p:txBody>
      </p:sp>
      <p:sp>
        <p:nvSpPr>
          <p:cNvPr id="3" name="Content Placeholder 2"/>
          <p:cNvSpPr>
            <a:spLocks noGrp="1"/>
          </p:cNvSpPr>
          <p:nvPr>
            <p:ph sz="quarter" idx="1"/>
          </p:nvPr>
        </p:nvSpPr>
        <p:spPr/>
        <p:txBody>
          <a:bodyPr>
            <a:normAutofit/>
          </a:bodyPr>
          <a:lstStyle/>
          <a:p>
            <a:pPr>
              <a:buNone/>
            </a:pPr>
            <a:r>
              <a:rPr lang="en-US" sz="2800" dirty="0" smtClean="0">
                <a:latin typeface="+mj-lt"/>
              </a:rPr>
              <a:t>Congress stated that the purpose of IDEA is to ensure that all children with disabilities have available to them a free appropriate education that emphasizes special education and related services designed to meet their unique needs and prepare them for further education, employment, and independent living and to ensure that the rights of children with disabilities and parents of such children are protected.</a:t>
            </a:r>
            <a:endParaRPr lang="en-US" sz="28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Individual Education Program: IEP</a:t>
            </a:r>
            <a:endParaRPr lang="en-US" dirty="0"/>
          </a:p>
        </p:txBody>
      </p:sp>
      <p:sp>
        <p:nvSpPr>
          <p:cNvPr id="3" name="Content Placeholder 2"/>
          <p:cNvSpPr>
            <a:spLocks noGrp="1"/>
          </p:cNvSpPr>
          <p:nvPr>
            <p:ph sz="quarter" idx="1"/>
          </p:nvPr>
        </p:nvSpPr>
        <p:spPr/>
        <p:txBody>
          <a:bodyPr/>
          <a:lstStyle/>
          <a:p>
            <a:r>
              <a:rPr lang="en-US" dirty="0" smtClean="0">
                <a:latin typeface="+mj-lt"/>
              </a:rPr>
              <a:t>Students who are eligible for the services described in IDEA have a plan called an IEP.</a:t>
            </a:r>
          </a:p>
          <a:p>
            <a:r>
              <a:rPr lang="en-US" dirty="0" smtClean="0">
                <a:latin typeface="+mj-lt"/>
              </a:rPr>
              <a:t>An IEP is developed by a team of individuals who review assessment information about the child, and design an education program to address the child’s educational needs that result from the disability.</a:t>
            </a:r>
          </a:p>
          <a:p>
            <a:r>
              <a:rPr lang="en-US" dirty="0" smtClean="0">
                <a:latin typeface="+mj-lt"/>
              </a:rPr>
              <a:t>The IEP has two general purposes:</a:t>
            </a:r>
          </a:p>
          <a:p>
            <a:pPr lvl="1"/>
            <a:r>
              <a:rPr lang="en-US" dirty="0" smtClean="0">
                <a:latin typeface="+mj-lt"/>
              </a:rPr>
              <a:t>To set reasonable learning goals for a child</a:t>
            </a:r>
          </a:p>
          <a:p>
            <a:pPr lvl="1"/>
            <a:r>
              <a:rPr lang="en-US" dirty="0" smtClean="0">
                <a:latin typeface="+mj-lt"/>
              </a:rPr>
              <a:t>To state the services that the school district will provide for the child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sz="3600" b="1" dirty="0" smtClean="0"/>
              <a:t>Individual Education Program: IEP</a:t>
            </a:r>
            <a:endParaRPr lang="en-US" sz="3600" b="1" dirty="0"/>
          </a:p>
        </p:txBody>
      </p:sp>
      <p:sp>
        <p:nvSpPr>
          <p:cNvPr id="18435" name="Rectangle 3"/>
          <p:cNvSpPr>
            <a:spLocks noGrp="1" noChangeArrowheads="1"/>
          </p:cNvSpPr>
          <p:nvPr>
            <p:ph sz="quarter" idx="1"/>
          </p:nvPr>
        </p:nvSpPr>
        <p:spPr>
          <a:xfrm>
            <a:off x="914400" y="1828800"/>
            <a:ext cx="7772400" cy="4191000"/>
          </a:xfrm>
        </p:spPr>
        <p:txBody>
          <a:bodyPr/>
          <a:lstStyle/>
          <a:p>
            <a:pPr>
              <a:buFontTx/>
              <a:buNone/>
            </a:pPr>
            <a:r>
              <a:rPr lang="en-US" sz="2800" dirty="0" smtClean="0">
                <a:latin typeface="+mj-lt"/>
              </a:rPr>
              <a:t>An IEP team </a:t>
            </a:r>
            <a:r>
              <a:rPr lang="en-US" sz="2800" dirty="0">
                <a:latin typeface="+mj-lt"/>
              </a:rPr>
              <a:t>makes decisions for students with</a:t>
            </a:r>
          </a:p>
          <a:p>
            <a:pPr>
              <a:buFontTx/>
              <a:buNone/>
            </a:pPr>
            <a:r>
              <a:rPr lang="en-US" sz="2800" dirty="0">
                <a:latin typeface="+mj-lt"/>
              </a:rPr>
              <a:t>disabilities regarding the following </a:t>
            </a:r>
            <a:r>
              <a:rPr lang="en-US" sz="2800" dirty="0" smtClean="0">
                <a:latin typeface="+mj-lt"/>
              </a:rPr>
              <a:t>supports </a:t>
            </a:r>
          </a:p>
          <a:p>
            <a:pPr>
              <a:buFontTx/>
              <a:buNone/>
            </a:pPr>
            <a:r>
              <a:rPr lang="en-US" sz="2800" dirty="0" smtClean="0">
                <a:latin typeface="+mj-lt"/>
              </a:rPr>
              <a:t>developed in the plan:</a:t>
            </a:r>
            <a:endParaRPr lang="en-US" sz="2800" dirty="0">
              <a:latin typeface="+mj-lt"/>
            </a:endParaRPr>
          </a:p>
          <a:p>
            <a:r>
              <a:rPr lang="en-US" sz="2400" dirty="0">
                <a:latin typeface="+mj-lt"/>
              </a:rPr>
              <a:t>Special </a:t>
            </a:r>
            <a:r>
              <a:rPr lang="en-US" sz="2400" dirty="0" smtClean="0">
                <a:latin typeface="+mj-lt"/>
              </a:rPr>
              <a:t>education/academic and functional goals</a:t>
            </a:r>
            <a:endParaRPr lang="en-US" sz="2400" dirty="0">
              <a:latin typeface="+mj-lt"/>
            </a:endParaRPr>
          </a:p>
          <a:p>
            <a:r>
              <a:rPr lang="en-US" sz="2400" dirty="0">
                <a:latin typeface="+mj-lt"/>
              </a:rPr>
              <a:t>Related services</a:t>
            </a:r>
          </a:p>
          <a:p>
            <a:r>
              <a:rPr lang="en-US" sz="2400" dirty="0">
                <a:latin typeface="+mj-lt"/>
              </a:rPr>
              <a:t>Supplementary aids and services</a:t>
            </a:r>
          </a:p>
          <a:p>
            <a:r>
              <a:rPr lang="en-US" sz="2400" dirty="0">
                <a:latin typeface="+mj-lt"/>
              </a:rPr>
              <a:t>Program modifications</a:t>
            </a:r>
          </a:p>
          <a:p>
            <a:r>
              <a:rPr lang="en-US" sz="2400" dirty="0" smtClean="0">
                <a:latin typeface="+mj-lt"/>
              </a:rPr>
              <a:t>Accommodations</a:t>
            </a:r>
          </a:p>
          <a:p>
            <a:r>
              <a:rPr lang="en-US" sz="2400" dirty="0" smtClean="0">
                <a:latin typeface="+mj-lt"/>
              </a:rPr>
              <a:t>Behavior Intervention Plan (if needed)</a:t>
            </a:r>
          </a:p>
          <a:p>
            <a:pPr>
              <a:buNone/>
            </a:pPr>
            <a:endParaRPr lang="en-US" sz="2400"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US" sz="3600" b="1" dirty="0" smtClean="0"/>
              <a:t>IEP </a:t>
            </a:r>
            <a:r>
              <a:rPr lang="en-US" sz="3600" b="1" dirty="0"/>
              <a:t>Team </a:t>
            </a:r>
          </a:p>
        </p:txBody>
      </p:sp>
      <p:sp>
        <p:nvSpPr>
          <p:cNvPr id="15363" name="Rectangle 3"/>
          <p:cNvSpPr>
            <a:spLocks noGrp="1" noChangeArrowheads="1"/>
          </p:cNvSpPr>
          <p:nvPr>
            <p:ph sz="quarter" idx="1"/>
          </p:nvPr>
        </p:nvSpPr>
        <p:spPr>
          <a:xfrm>
            <a:off x="685800" y="1752600"/>
            <a:ext cx="7772400" cy="4343400"/>
          </a:xfrm>
        </p:spPr>
        <p:txBody>
          <a:bodyPr>
            <a:normAutofit/>
          </a:bodyPr>
          <a:lstStyle/>
          <a:p>
            <a:pPr>
              <a:lnSpc>
                <a:spcPct val="90000"/>
              </a:lnSpc>
            </a:pPr>
            <a:r>
              <a:rPr lang="en-US" sz="2000" dirty="0">
                <a:latin typeface="+mj-lt"/>
              </a:rPr>
              <a:t>The student must be invited to attend his/her own IEP meeting beginning at age 13, or younger if a purpose of the meeting is consideration of the student’s postsecondary goals and transition services needed to assist the student in reaching those goals.</a:t>
            </a:r>
          </a:p>
          <a:p>
            <a:pPr>
              <a:lnSpc>
                <a:spcPct val="90000"/>
              </a:lnSpc>
            </a:pPr>
            <a:r>
              <a:rPr lang="en-US" sz="2000" dirty="0">
                <a:latin typeface="+mj-lt"/>
              </a:rPr>
              <a:t>Parents</a:t>
            </a:r>
          </a:p>
          <a:p>
            <a:pPr>
              <a:lnSpc>
                <a:spcPct val="90000"/>
              </a:lnSpc>
            </a:pPr>
            <a:r>
              <a:rPr lang="en-US" sz="2000" dirty="0">
                <a:latin typeface="+mj-lt"/>
              </a:rPr>
              <a:t>At least one special education teacher of the child</a:t>
            </a:r>
          </a:p>
          <a:p>
            <a:pPr>
              <a:lnSpc>
                <a:spcPct val="90000"/>
              </a:lnSpc>
            </a:pPr>
            <a:r>
              <a:rPr lang="en-US" sz="2000" dirty="0">
                <a:latin typeface="+mj-lt"/>
              </a:rPr>
              <a:t>At least one general education teacher of the child</a:t>
            </a:r>
          </a:p>
          <a:p>
            <a:pPr>
              <a:lnSpc>
                <a:spcPct val="90000"/>
              </a:lnSpc>
            </a:pPr>
            <a:r>
              <a:rPr lang="en-US" sz="2000" dirty="0">
                <a:latin typeface="+mj-lt"/>
              </a:rPr>
              <a:t>The Local </a:t>
            </a:r>
            <a:r>
              <a:rPr lang="en-US" sz="2000" dirty="0" smtClean="0">
                <a:latin typeface="+mj-lt"/>
              </a:rPr>
              <a:t>Education Representative </a:t>
            </a:r>
            <a:r>
              <a:rPr lang="en-US" sz="2000" dirty="0">
                <a:latin typeface="+mj-lt"/>
              </a:rPr>
              <a:t>or designee (LEA)</a:t>
            </a:r>
          </a:p>
          <a:p>
            <a:pPr>
              <a:lnSpc>
                <a:spcPct val="90000"/>
              </a:lnSpc>
            </a:pPr>
            <a:r>
              <a:rPr lang="en-US" sz="2000" dirty="0">
                <a:latin typeface="+mj-lt"/>
              </a:rPr>
              <a:t>A person who can interpret instructional implications of any new evaluation or assessment results</a:t>
            </a:r>
          </a:p>
          <a:p>
            <a:pPr>
              <a:lnSpc>
                <a:spcPct val="90000"/>
              </a:lnSpc>
            </a:pPr>
            <a:r>
              <a:rPr lang="en-US" sz="2000" dirty="0">
                <a:latin typeface="+mj-lt"/>
              </a:rPr>
              <a:t>Other individuals who have knowledge or special expertise regarding the child</a:t>
            </a:r>
          </a:p>
          <a:p>
            <a:pPr>
              <a:lnSpc>
                <a:spcPct val="90000"/>
              </a:lnSpc>
              <a:buFontTx/>
              <a:buNone/>
            </a:pPr>
            <a:r>
              <a:rPr lang="en-US" sz="2000" dirty="0">
                <a:latin typeface="+mj-lt"/>
              </a:rPr>
              <a:t>(34 C.F.R. 300.321(c))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en-US" b="1" dirty="0" smtClean="0"/>
              <a:t>What is my role?</a:t>
            </a:r>
            <a:endParaRPr lang="en-US" b="1" dirty="0"/>
          </a:p>
        </p:txBody>
      </p:sp>
      <p:sp>
        <p:nvSpPr>
          <p:cNvPr id="3" name="Content Placeholder 2"/>
          <p:cNvSpPr>
            <a:spLocks noGrp="1"/>
          </p:cNvSpPr>
          <p:nvPr>
            <p:ph sz="quarter" idx="1"/>
          </p:nvPr>
        </p:nvSpPr>
        <p:spPr/>
        <p:txBody>
          <a:bodyPr>
            <a:normAutofit/>
          </a:bodyPr>
          <a:lstStyle/>
          <a:p>
            <a:pPr>
              <a:buNone/>
            </a:pPr>
            <a:r>
              <a:rPr lang="en-US" sz="3200" dirty="0" smtClean="0">
                <a:latin typeface="+mj-lt"/>
              </a:rPr>
              <a:t>As a regular classroom teacher:</a:t>
            </a:r>
          </a:p>
          <a:p>
            <a:r>
              <a:rPr lang="en-US" sz="3200" dirty="0" smtClean="0">
                <a:latin typeface="+mj-lt"/>
              </a:rPr>
              <a:t> You are required by law to have knowledge regarding the contents of the IEP for each special education student. enrolled in your class.</a:t>
            </a:r>
          </a:p>
          <a:p>
            <a:r>
              <a:rPr lang="en-US" sz="3200" dirty="0" smtClean="0">
                <a:latin typeface="+mj-lt"/>
              </a:rPr>
              <a:t>You are legally obligated to implement any portions of an IEP that apply to you.</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General Education Staff Role: IEP Development</a:t>
            </a:r>
            <a:endParaRPr lang="en-US" b="1" dirty="0"/>
          </a:p>
        </p:txBody>
      </p:sp>
      <p:sp>
        <p:nvSpPr>
          <p:cNvPr id="3" name="Content Placeholder 2"/>
          <p:cNvSpPr>
            <a:spLocks noGrp="1"/>
          </p:cNvSpPr>
          <p:nvPr>
            <p:ph sz="quarter" idx="1"/>
          </p:nvPr>
        </p:nvSpPr>
        <p:spPr>
          <a:xfrm>
            <a:off x="914400" y="1600200"/>
            <a:ext cx="7772400" cy="4419600"/>
          </a:xfrm>
        </p:spPr>
        <p:txBody>
          <a:bodyPr>
            <a:noAutofit/>
          </a:bodyPr>
          <a:lstStyle/>
          <a:p>
            <a:r>
              <a:rPr lang="en-US" sz="2400" dirty="0" smtClean="0">
                <a:latin typeface="+mj-lt"/>
              </a:rPr>
              <a:t>You are an active member of the IEP team.</a:t>
            </a:r>
          </a:p>
          <a:p>
            <a:r>
              <a:rPr lang="en-US" sz="2400" dirty="0" smtClean="0">
                <a:latin typeface="+mj-lt"/>
              </a:rPr>
              <a:t>You provide knowledge regarding the general education curriculum, state standards, district/state assessments, and developmentally appropriate practices/expectations for general education students for a specific grade level.</a:t>
            </a:r>
          </a:p>
          <a:p>
            <a:r>
              <a:rPr lang="en-US" sz="2400" dirty="0" smtClean="0">
                <a:latin typeface="+mj-lt"/>
              </a:rPr>
              <a:t>You provide recommendations regarding accommodations, modifications, supports, and supplementary aids and services needed by each child with a disability to successfully be involved and progress in the general curriculum, achieve the goals of the IEP, and successfully demonstrate his or her competencies in state and district-wide assessments.</a:t>
            </a:r>
            <a:endParaRPr lang="en-US" sz="24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General Education Staff Role: IEP Implementation </a:t>
            </a:r>
            <a:endParaRPr lang="en-US" b="1" dirty="0"/>
          </a:p>
        </p:txBody>
      </p:sp>
      <p:sp>
        <p:nvSpPr>
          <p:cNvPr id="3" name="Content Placeholder 2"/>
          <p:cNvSpPr>
            <a:spLocks noGrp="1"/>
          </p:cNvSpPr>
          <p:nvPr>
            <p:ph sz="quarter" idx="1"/>
          </p:nvPr>
        </p:nvSpPr>
        <p:spPr/>
        <p:txBody>
          <a:bodyPr>
            <a:noAutofit/>
          </a:bodyPr>
          <a:lstStyle/>
          <a:p>
            <a:r>
              <a:rPr lang="en-US" sz="2000" dirty="0" smtClean="0">
                <a:latin typeface="+mj-lt"/>
              </a:rPr>
              <a:t>Be knowledgeable regarding IEP content of special education students for whom you are responsible.</a:t>
            </a:r>
          </a:p>
          <a:p>
            <a:r>
              <a:rPr lang="en-US" sz="2000" dirty="0" smtClean="0">
                <a:latin typeface="+mj-lt"/>
              </a:rPr>
              <a:t>You are responsible for full implementation of any and all activities assigned to you within each IEP, including but not limited to:</a:t>
            </a:r>
          </a:p>
          <a:p>
            <a:pPr lvl="1"/>
            <a:r>
              <a:rPr lang="en-US" sz="2000" dirty="0" smtClean="0">
                <a:latin typeface="+mj-lt"/>
              </a:rPr>
              <a:t>Grading</a:t>
            </a:r>
          </a:p>
          <a:p>
            <a:pPr lvl="1"/>
            <a:r>
              <a:rPr lang="en-US" sz="2000" dirty="0" smtClean="0">
                <a:latin typeface="+mj-lt"/>
              </a:rPr>
              <a:t>Testing</a:t>
            </a:r>
          </a:p>
          <a:p>
            <a:pPr lvl="1"/>
            <a:r>
              <a:rPr lang="en-US" sz="2000" dirty="0" smtClean="0">
                <a:latin typeface="+mj-lt"/>
              </a:rPr>
              <a:t>Behavior plans</a:t>
            </a:r>
          </a:p>
          <a:p>
            <a:pPr lvl="1"/>
            <a:r>
              <a:rPr lang="en-US" sz="2000" dirty="0" smtClean="0">
                <a:latin typeface="+mj-lt"/>
              </a:rPr>
              <a:t>Accommodations/modifications</a:t>
            </a:r>
          </a:p>
          <a:p>
            <a:r>
              <a:rPr lang="en-US" sz="2000" dirty="0" smtClean="0">
                <a:latin typeface="+mj-lt"/>
              </a:rPr>
              <a:t>You provide on-going monitoring of progress towards IEP goals, state standards, as well as progress made within the general education curriculum with full IEP implementation.</a:t>
            </a:r>
          </a:p>
          <a:p>
            <a:r>
              <a:rPr lang="en-US" sz="2000" dirty="0" smtClean="0">
                <a:latin typeface="+mj-lt"/>
              </a:rPr>
              <a:t>Collaborate with special education teachers to document progress toward IEP goals for progress reports.</a:t>
            </a:r>
            <a:endParaRPr lang="en-US" sz="20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2849</TotalTime>
  <Words>1132</Words>
  <Application>Microsoft Office PowerPoint</Application>
  <PresentationFormat>On-screen Show (4:3)</PresentationFormat>
  <Paragraphs>105</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Implementation of IDEA: Students with an IEP</vt:lpstr>
      <vt:lpstr>Individuals with Disabilities Education Improvement Act: IDEA 2004</vt:lpstr>
      <vt:lpstr>IDEA</vt:lpstr>
      <vt:lpstr>Individual Education Program: IEP</vt:lpstr>
      <vt:lpstr>Individual Education Program: IEP</vt:lpstr>
      <vt:lpstr>IEP Team </vt:lpstr>
      <vt:lpstr>What is my role?</vt:lpstr>
      <vt:lpstr>General Education Staff Role: IEP Development</vt:lpstr>
      <vt:lpstr>General Education Staff Role: IEP Implementation </vt:lpstr>
      <vt:lpstr>Support Personnel Role: IEP Implementation</vt:lpstr>
      <vt:lpstr>Special Education Teachers’ Role</vt:lpstr>
      <vt:lpstr>Administrators/Educational Leaders Role: IEP Implementation</vt:lpstr>
      <vt:lpstr>Confidentiality</vt:lpstr>
      <vt:lpstr>Slide 14</vt:lpstr>
      <vt:lpstr>Resources</vt:lpstr>
      <vt:lpstr>End of Module</vt:lpstr>
    </vt:vector>
  </TitlesOfParts>
  <Company>Greenwood School District 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IDEA</dc:title>
  <dc:creator>HYDUKEC</dc:creator>
  <cp:lastModifiedBy>Randy Vaughn</cp:lastModifiedBy>
  <cp:revision>292</cp:revision>
  <dcterms:created xsi:type="dcterms:W3CDTF">2008-11-25T21:12:02Z</dcterms:created>
  <dcterms:modified xsi:type="dcterms:W3CDTF">2012-08-15T19:07:51Z</dcterms:modified>
</cp:coreProperties>
</file>