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9" r:id="rId2"/>
    <p:sldId id="256" r:id="rId3"/>
    <p:sldId id="257" r:id="rId4"/>
    <p:sldId id="258" r:id="rId5"/>
    <p:sldId id="259" r:id="rId6"/>
    <p:sldId id="261" r:id="rId7"/>
    <p:sldId id="262" r:id="rId8"/>
    <p:sldId id="263" r:id="rId9"/>
    <p:sldId id="264" r:id="rId10"/>
    <p:sldId id="265" r:id="rId11"/>
    <p:sldId id="272" r:id="rId12"/>
    <p:sldId id="281" r:id="rId13"/>
    <p:sldId id="273" r:id="rId14"/>
    <p:sldId id="284" r:id="rId15"/>
    <p:sldId id="285" r:id="rId16"/>
    <p:sldId id="286" r:id="rId17"/>
    <p:sldId id="276" r:id="rId18"/>
    <p:sldId id="277" r:id="rId19"/>
    <p:sldId id="279" r:id="rId20"/>
    <p:sldId id="28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10210"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5"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3DEB69E-8293-4527-B3EA-239A6DA9269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CE6A1-CA01-4C35-A760-AACAE8ED44EF}" type="slidenum">
              <a:rPr lang="en-US"/>
              <a:pPr/>
              <a:t>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AED98-B884-4486-853D-014835A7CF5A}"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E4D81-DB21-4279-A0EB-BDE5F83B514E}" type="slidenum">
              <a:rPr lang="en-US"/>
              <a:pPr/>
              <a:t>11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924B3-EAEE-459F-AD71-7F33D219F7AF}" type="slidenum">
              <a:rPr lang="en-US"/>
              <a:pPr/>
              <a:t>12</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89A31E-2DA8-4617-BFE7-ACAE2BE3B9BD}" type="slidenum">
              <a:rPr lang="en-US"/>
              <a:pPr/>
              <a:t>13</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1E3F1-7F03-4D15-ADE3-741BC135324B}" type="slidenum">
              <a:rPr lang="en-US"/>
              <a:pPr/>
              <a:t>14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B53D9-8DB6-418E-BC2F-2B3C0279716C}" type="slidenum">
              <a:rPr lang="en-US"/>
              <a:pPr/>
              <a:t>15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59831-ED65-4016-9FC1-EA141A4F58C2}" type="slidenum">
              <a:rPr lang="en-US"/>
              <a:pPr/>
              <a:t>16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40E055-EE5F-47D0-AB00-384A021AF8E9}" type="slidenum">
              <a:rPr lang="en-US"/>
              <a:pPr/>
              <a:t>17</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46684-A4B1-4584-80F7-097909EF8433}" type="slidenum">
              <a:rPr lang="en-US"/>
              <a:pPr/>
              <a:t>18</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1E25D-CAC4-45D5-871D-E541D71BFA5F}" type="slidenum">
              <a:rPr lang="en-US"/>
              <a:pPr/>
              <a:t>19</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EE748-FB65-439F-9D4B-91A3E8673245}"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D905B-CF4E-4B9D-9E2D-06BF8B37AD78}" type="slidenum">
              <a:rPr lang="en-US"/>
              <a:pPr/>
              <a:t>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D7026-8EAC-42E7-AFEE-AE25FFF1A8B7}" type="slidenum">
              <a:rPr lang="en-US"/>
              <a:pPr/>
              <a:t>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F4440-CFC2-44FB-B31E-839ABC9D0A4A}" type="slidenum">
              <a:rPr lang="en-US"/>
              <a:pPr/>
              <a:t>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ECBF8-3307-474B-B186-339E6D5BCB4E}" type="slidenum">
              <a:rPr lang="en-US"/>
              <a:pPr/>
              <a:t>6</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23A90-E2CC-4DFF-AEF4-0A6798ED5089}"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B4C48D-1100-43C0-A6CD-9F03D99F930E}" type="slidenum">
              <a:rPr lang="en-US"/>
              <a:pPr/>
              <a:t>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FC2F7-3684-4535-94FF-7E55DA1A52E1}" type="slidenum">
              <a:rPr lang="en-US"/>
              <a:pPr/>
              <a:t>9</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1EE2FE-ECA8-4370-8612-682581DE878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0EBDEC-80CE-47FF-B785-6669A82BB6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3E509D-7E1F-4DCC-BCAB-B81A9350A79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0F358A-9889-4295-AA43-7CF399CD8F3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C4AEB1-AF69-490D-9D8E-E589BB532EA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A42691-6181-4E92-8E7A-B4F7264C2E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583374-FA4F-44C4-858C-428B7FAED1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2E4C76-7319-4805-9B45-638965676E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5B03DD-0741-44E6-A20E-D5A08EEA176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FAFA92-BE76-4967-A913-C49BA37724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1BA6F9-1123-495E-92C2-42CCD8F599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83B9DB-FD50-4E34-9E32-FBAC285360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lmersc@gwd50.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1828800"/>
            <a:ext cx="7848600" cy="1771650"/>
          </a:xfrm>
          <a:solidFill>
            <a:schemeClr val="folHlink"/>
          </a:solidFill>
        </p:spPr>
        <p:txBody>
          <a:bodyPr/>
          <a:lstStyle/>
          <a:p>
            <a:r>
              <a:rPr lang="en-US" sz="3600" dirty="0"/>
              <a:t>Academically Gifted and Talented Program for Greenwood District </a:t>
            </a:r>
            <a:r>
              <a:rPr lang="en-US" sz="3600" dirty="0" smtClean="0"/>
              <a:t>50</a:t>
            </a:r>
            <a:br>
              <a:rPr lang="en-US" sz="3600" dirty="0" smtClean="0"/>
            </a:br>
            <a:r>
              <a:rPr lang="en-US" sz="3600" dirty="0" smtClean="0"/>
              <a:t>2012</a:t>
            </a:r>
            <a:endParaRPr lang="en-US" sz="3600" dirty="0"/>
          </a:p>
        </p:txBody>
      </p:sp>
      <p:sp>
        <p:nvSpPr>
          <p:cNvPr id="21507" name="Rectangle 3"/>
          <p:cNvSpPr>
            <a:spLocks noGrp="1" noChangeArrowheads="1"/>
          </p:cNvSpPr>
          <p:nvPr>
            <p:ph type="subTitle" idx="1"/>
          </p:nvPr>
        </p:nvSpPr>
        <p:spPr/>
        <p:txBody>
          <a:bodyPr/>
          <a:lstStyle/>
          <a:p>
            <a:pPr>
              <a:lnSpc>
                <a:spcPct val="80000"/>
              </a:lnSpc>
            </a:pPr>
            <a:r>
              <a:rPr lang="en-US" sz="1200" dirty="0"/>
              <a:t>By:</a:t>
            </a:r>
          </a:p>
          <a:p>
            <a:pPr>
              <a:lnSpc>
                <a:spcPct val="80000"/>
              </a:lnSpc>
            </a:pPr>
            <a:r>
              <a:rPr lang="en-US" sz="1200" dirty="0"/>
              <a:t>Cathy S. Chalmers</a:t>
            </a:r>
          </a:p>
          <a:p>
            <a:pPr>
              <a:lnSpc>
                <a:spcPct val="80000"/>
              </a:lnSpc>
            </a:pPr>
            <a:r>
              <a:rPr lang="en-US" sz="1200" dirty="0"/>
              <a:t>Toni Justus</a:t>
            </a:r>
          </a:p>
          <a:p>
            <a:pPr>
              <a:lnSpc>
                <a:spcPct val="80000"/>
              </a:lnSpc>
            </a:pPr>
            <a:r>
              <a:rPr lang="en-US" sz="1200" dirty="0"/>
              <a:t>Harold Moffitt</a:t>
            </a:r>
          </a:p>
          <a:p>
            <a:pPr>
              <a:lnSpc>
                <a:spcPct val="80000"/>
              </a:lnSpc>
            </a:pPr>
            <a:r>
              <a:rPr lang="en-US" sz="1200" dirty="0" err="1"/>
              <a:t>Pacquitta</a:t>
            </a:r>
            <a:r>
              <a:rPr lang="en-US" sz="1200" dirty="0"/>
              <a:t> </a:t>
            </a:r>
            <a:r>
              <a:rPr lang="en-US" sz="1200" dirty="0" err="1"/>
              <a:t>Welton-Wideman</a:t>
            </a:r>
            <a:endParaRPr lang="en-US" sz="1200" dirty="0"/>
          </a:p>
          <a:p>
            <a:pPr>
              <a:lnSpc>
                <a:spcPct val="80000"/>
              </a:lnSpc>
            </a:pPr>
            <a:r>
              <a:rPr lang="en-US" sz="1200" b="1" dirty="0"/>
              <a:t>Initial Creation July 2008</a:t>
            </a:r>
          </a:p>
          <a:p>
            <a:pPr>
              <a:lnSpc>
                <a:spcPct val="80000"/>
              </a:lnSpc>
            </a:pPr>
            <a:r>
              <a:rPr lang="en-US" sz="1200" b="1" dirty="0"/>
              <a:t>Revised July 2012</a:t>
            </a:r>
          </a:p>
          <a:p>
            <a:pPr>
              <a:lnSpc>
                <a:spcPct val="80000"/>
              </a:lnSpc>
            </a:pPr>
            <a:endParaRPr lang="en-US" sz="1200" b="1" dirty="0"/>
          </a:p>
          <a:p>
            <a:pPr algn="l">
              <a:lnSpc>
                <a:spcPct val="80000"/>
              </a:lnSpc>
            </a:pPr>
            <a:r>
              <a:rPr lang="en-US" sz="1200" b="1" dirty="0"/>
              <a:t>Contact Information:  Cathy S. Chalmers, </a:t>
            </a:r>
            <a:r>
              <a:rPr lang="en-US" sz="1200" b="1" dirty="0">
                <a:hlinkClick r:id="rId3"/>
              </a:rPr>
              <a:t>chalmersc@gwd50.org</a:t>
            </a:r>
            <a:r>
              <a:rPr lang="en-US" sz="1200" b="1" dirty="0"/>
              <a:t>, 864.941.5412</a:t>
            </a:r>
          </a:p>
          <a:p>
            <a:pPr>
              <a:lnSpc>
                <a:spcPct val="80000"/>
              </a:lnSpc>
            </a:pPr>
            <a:endParaRPr lang="en-US" sz="1200" b="1" dirty="0"/>
          </a:p>
          <a:p>
            <a:pPr>
              <a:lnSpc>
                <a:spcPct val="80000"/>
              </a:lnSpc>
            </a:pPr>
            <a:endParaRPr lang="en-US" sz="1200" dirty="0"/>
          </a:p>
        </p:txBody>
      </p:sp>
      <p:pic>
        <p:nvPicPr>
          <p:cNvPr id="21508" name="Picture 4"/>
          <p:cNvPicPr>
            <a:picLocks noChangeAspect="1" noChangeArrowheads="1"/>
          </p:cNvPicPr>
          <p:nvPr/>
        </p:nvPicPr>
        <p:blipFill>
          <a:blip r:embed="rId4" cstate="print"/>
          <a:srcRect/>
          <a:stretch>
            <a:fillRect/>
          </a:stretch>
        </p:blipFill>
        <p:spPr bwMode="auto">
          <a:xfrm>
            <a:off x="685800" y="381000"/>
            <a:ext cx="2876550" cy="9048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solidFill>
        </p:spPr>
        <p:txBody>
          <a:bodyPr/>
          <a:lstStyle/>
          <a:p>
            <a:r>
              <a:rPr lang="en-US"/>
              <a:t>Curriculum Components</a:t>
            </a:r>
          </a:p>
        </p:txBody>
      </p:sp>
      <p:sp>
        <p:nvSpPr>
          <p:cNvPr id="14339" name="Rectangle 3"/>
          <p:cNvSpPr>
            <a:spLocks noGrp="1" noChangeArrowheads="1"/>
          </p:cNvSpPr>
          <p:nvPr>
            <p:ph type="body" idx="1"/>
          </p:nvPr>
        </p:nvSpPr>
        <p:spPr>
          <a:solidFill>
            <a:schemeClr val="accent1"/>
          </a:solidFill>
        </p:spPr>
        <p:txBody>
          <a:bodyPr/>
          <a:lstStyle/>
          <a:p>
            <a:pPr>
              <a:lnSpc>
                <a:spcPct val="90000"/>
              </a:lnSpc>
              <a:buFontTx/>
              <a:buNone/>
            </a:pPr>
            <a:r>
              <a:rPr lang="en-US" sz="2000">
                <a:solidFill>
                  <a:schemeClr val="accent2"/>
                </a:solidFill>
              </a:rPr>
              <a:t>*Goals that support mastery of core areas of learning.</a:t>
            </a:r>
          </a:p>
          <a:p>
            <a:pPr>
              <a:lnSpc>
                <a:spcPct val="90000"/>
              </a:lnSpc>
              <a:buFontTx/>
              <a:buNone/>
            </a:pPr>
            <a:r>
              <a:rPr lang="en-US" sz="2000">
                <a:solidFill>
                  <a:schemeClr val="accent2"/>
                </a:solidFill>
              </a:rPr>
              <a:t>*Scope and sequence that provide meaningful organization and structure.</a:t>
            </a:r>
          </a:p>
          <a:p>
            <a:pPr>
              <a:lnSpc>
                <a:spcPct val="90000"/>
              </a:lnSpc>
              <a:buFontTx/>
              <a:buNone/>
            </a:pPr>
            <a:r>
              <a:rPr lang="en-US" sz="2000">
                <a:solidFill>
                  <a:schemeClr val="accent2"/>
                </a:solidFill>
              </a:rPr>
              <a:t>*Learning experiences organized around complex concepts, themes, and issues.</a:t>
            </a:r>
          </a:p>
          <a:p>
            <a:pPr>
              <a:lnSpc>
                <a:spcPct val="90000"/>
              </a:lnSpc>
              <a:buFontTx/>
              <a:buNone/>
            </a:pPr>
            <a:r>
              <a:rPr lang="en-US" sz="2000">
                <a:solidFill>
                  <a:schemeClr val="accent2"/>
                </a:solidFill>
              </a:rPr>
              <a:t>*Challenging, meaningful content that exceed state and district grade-level standards.</a:t>
            </a:r>
          </a:p>
          <a:p>
            <a:pPr>
              <a:lnSpc>
                <a:spcPct val="90000"/>
              </a:lnSpc>
              <a:buFontTx/>
              <a:buNone/>
            </a:pPr>
            <a:r>
              <a:rPr lang="en-US" sz="2000">
                <a:solidFill>
                  <a:schemeClr val="accent2"/>
                </a:solidFill>
              </a:rPr>
              <a:t>*Instruction in the processes of communicating, problem solving, and critical thinking that exceeds state and district grade-level standards.</a:t>
            </a:r>
          </a:p>
          <a:p>
            <a:pPr>
              <a:lnSpc>
                <a:spcPct val="90000"/>
              </a:lnSpc>
              <a:buFontTx/>
              <a:buNone/>
            </a:pPr>
            <a:r>
              <a:rPr lang="en-US" sz="2000">
                <a:solidFill>
                  <a:schemeClr val="accent2"/>
                </a:solidFill>
              </a:rPr>
              <a:t>*Instruction in independent learning skills.</a:t>
            </a:r>
          </a:p>
          <a:p>
            <a:pPr>
              <a:lnSpc>
                <a:spcPct val="90000"/>
              </a:lnSpc>
              <a:buFontTx/>
              <a:buNone/>
            </a:pPr>
            <a:r>
              <a:rPr lang="en-US" sz="2000">
                <a:solidFill>
                  <a:schemeClr val="accent2"/>
                </a:solidFill>
              </a:rPr>
              <a:t>*Opportunities for worldwide communication and research.</a:t>
            </a:r>
          </a:p>
          <a:p>
            <a:pPr>
              <a:lnSpc>
                <a:spcPct val="90000"/>
              </a:lnSpc>
              <a:buFontTx/>
              <a:buNone/>
            </a:pPr>
            <a:r>
              <a:rPr lang="en-US" sz="2000">
                <a:solidFill>
                  <a:schemeClr val="accent2"/>
                </a:solidFill>
              </a:rPr>
              <a:t>*Combination of acceleration and enrichment.</a:t>
            </a:r>
          </a:p>
          <a:p>
            <a:pPr>
              <a:lnSpc>
                <a:spcPct val="90000"/>
              </a:lnSpc>
              <a:buFontTx/>
              <a:buNone/>
            </a:pPr>
            <a:r>
              <a:rPr lang="en-US" sz="2000">
                <a:solidFill>
                  <a:schemeClr val="accent2"/>
                </a:solidFill>
              </a:rPr>
              <a:t>*Integrated, relevant assessment of student performance.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630362"/>
          </a:xfrm>
          <a:solidFill>
            <a:schemeClr val="accent1"/>
          </a:solidFill>
        </p:spPr>
        <p:txBody>
          <a:bodyPr/>
          <a:lstStyle/>
          <a:p>
            <a:r>
              <a:rPr lang="en-US" sz="4000"/>
              <a:t> ACTS </a:t>
            </a:r>
            <a:br>
              <a:rPr lang="en-US" sz="4000"/>
            </a:br>
            <a:r>
              <a:rPr lang="en-US" sz="2400"/>
              <a:t>Arts, Communication, and Theatre School of </a:t>
            </a:r>
            <a:br>
              <a:rPr lang="en-US" sz="2400"/>
            </a:br>
            <a:r>
              <a:rPr lang="en-US" sz="2400"/>
              <a:t>Greenwood School District 50</a:t>
            </a:r>
            <a:r>
              <a:rPr lang="en-US" sz="4000"/>
              <a:t> </a:t>
            </a:r>
          </a:p>
        </p:txBody>
      </p:sp>
      <p:sp>
        <p:nvSpPr>
          <p:cNvPr id="29699" name="Rectangle 3"/>
          <p:cNvSpPr>
            <a:spLocks noGrp="1" noChangeArrowheads="1"/>
          </p:cNvSpPr>
          <p:nvPr>
            <p:ph type="body" idx="1"/>
          </p:nvPr>
        </p:nvSpPr>
        <p:spPr>
          <a:xfrm>
            <a:off x="457200" y="2133600"/>
            <a:ext cx="8229600" cy="3992563"/>
          </a:xfrm>
          <a:solidFill>
            <a:schemeClr val="accent1"/>
          </a:solidFill>
        </p:spPr>
        <p:txBody>
          <a:bodyPr/>
          <a:lstStyle/>
          <a:p>
            <a:endParaRPr lang="en-US"/>
          </a:p>
          <a:p>
            <a:r>
              <a:rPr lang="en-US"/>
              <a:t>Arts integration magnet school program.</a:t>
            </a:r>
          </a:p>
          <a:p>
            <a:r>
              <a:rPr lang="en-US"/>
              <a:t>Application and audition process.</a:t>
            </a:r>
          </a:p>
          <a:p>
            <a:r>
              <a:rPr lang="en-US"/>
              <a:t>Housed at Woodfields Elementary, Brewer Middle, and Genesis Education Center (if applicable).</a:t>
            </a:r>
          </a:p>
          <a:p>
            <a:endParaRPr lang="en-US"/>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1630362"/>
          </a:xfrm>
          <a:solidFill>
            <a:schemeClr val="accent1"/>
          </a:solidFill>
        </p:spPr>
        <p:txBody>
          <a:bodyPr/>
          <a:lstStyle/>
          <a:p>
            <a:r>
              <a:rPr lang="en-US" sz="4000"/>
              <a:t> ACTS </a:t>
            </a:r>
            <a:br>
              <a:rPr lang="en-US" sz="4000"/>
            </a:br>
            <a:r>
              <a:rPr lang="en-US" sz="4000"/>
              <a:t>		</a:t>
            </a:r>
            <a:r>
              <a:rPr lang="en-US" sz="2400"/>
              <a:t>Arts, Communication, and Theatre School of </a:t>
            </a:r>
            <a:br>
              <a:rPr lang="en-US" sz="2400"/>
            </a:br>
            <a:r>
              <a:rPr lang="en-US" sz="2400"/>
              <a:t>                   Greenwood School District 50</a:t>
            </a:r>
            <a:r>
              <a:rPr lang="en-US" sz="4000"/>
              <a:t> </a:t>
            </a:r>
          </a:p>
        </p:txBody>
      </p:sp>
      <p:sp>
        <p:nvSpPr>
          <p:cNvPr id="57347" name="Rectangle 3"/>
          <p:cNvSpPr>
            <a:spLocks noGrp="1" noChangeArrowheads="1"/>
          </p:cNvSpPr>
          <p:nvPr>
            <p:ph type="body" idx="1"/>
          </p:nvPr>
        </p:nvSpPr>
        <p:spPr>
          <a:xfrm>
            <a:off x="457200" y="2133600"/>
            <a:ext cx="8229600" cy="3992563"/>
          </a:xfrm>
          <a:solidFill>
            <a:schemeClr val="accent1"/>
          </a:solidFill>
        </p:spPr>
        <p:txBody>
          <a:bodyPr/>
          <a:lstStyle/>
          <a:p>
            <a:pPr>
              <a:buFontTx/>
              <a:buNone/>
            </a:pPr>
            <a:r>
              <a:rPr lang="en-US"/>
              <a:t>   The mission of ACTS is to provide an arts integrated curriculum in which the community of learners engages in meaningful, creative experiences that inspire and empower. </a:t>
            </a:r>
          </a:p>
        </p:txBody>
      </p:sp>
      <p:pic>
        <p:nvPicPr>
          <p:cNvPr id="57348" name="Picture 4" descr="actsSilver40-40"/>
          <p:cNvPicPr>
            <a:picLocks noChangeAspect="1" noChangeArrowheads="1"/>
          </p:cNvPicPr>
          <p:nvPr/>
        </p:nvPicPr>
        <p:blipFill>
          <a:blip r:embed="rId3" cstate="print">
            <a:grayscl/>
          </a:blip>
          <a:srcRect/>
          <a:stretch>
            <a:fillRect/>
          </a:stretch>
        </p:blipFill>
        <p:spPr bwMode="auto">
          <a:xfrm>
            <a:off x="533400" y="304800"/>
            <a:ext cx="1322388"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74638"/>
            <a:ext cx="8305800" cy="1477962"/>
          </a:xfrm>
          <a:solidFill>
            <a:schemeClr val="accent1"/>
          </a:solidFill>
        </p:spPr>
        <p:txBody>
          <a:bodyPr/>
          <a:lstStyle/>
          <a:p>
            <a:r>
              <a:rPr lang="en-US" sz="4000"/>
              <a:t> ACTS </a:t>
            </a:r>
            <a:br>
              <a:rPr lang="en-US" sz="4000"/>
            </a:br>
            <a:r>
              <a:rPr lang="en-US" sz="2400"/>
              <a:t>Arts, Communication, and Theatre School of </a:t>
            </a:r>
            <a:br>
              <a:rPr lang="en-US" sz="2400"/>
            </a:br>
            <a:r>
              <a:rPr lang="en-US" sz="2400"/>
              <a:t>Greenwood School District 50</a:t>
            </a:r>
            <a:r>
              <a:rPr lang="en-US" sz="4000"/>
              <a:t> </a:t>
            </a:r>
          </a:p>
        </p:txBody>
      </p:sp>
      <p:sp>
        <p:nvSpPr>
          <p:cNvPr id="30723" name="Rectangle 3"/>
          <p:cNvSpPr>
            <a:spLocks noGrp="1" noChangeArrowheads="1"/>
          </p:cNvSpPr>
          <p:nvPr>
            <p:ph type="body" idx="1"/>
          </p:nvPr>
        </p:nvSpPr>
        <p:spPr>
          <a:xfrm>
            <a:off x="457200" y="2209800"/>
            <a:ext cx="8229600" cy="3916363"/>
          </a:xfrm>
          <a:solidFill>
            <a:schemeClr val="accent1"/>
          </a:solidFill>
        </p:spPr>
        <p:txBody>
          <a:bodyPr/>
          <a:lstStyle/>
          <a:p>
            <a:r>
              <a:rPr lang="en-US"/>
              <a:t>Students receive daily instruction in all academic classes and designated fine arts classes.</a:t>
            </a:r>
          </a:p>
          <a:p>
            <a:r>
              <a:rPr lang="en-US"/>
              <a:t>Fine arts opportunities: visual arts, voice, band, strings/orchestra, drama/theatre, dance, communication production, and creative writing.</a:t>
            </a:r>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2467" name="Rectangle 3"/>
          <p:cNvSpPr>
            <a:spLocks noGrp="1" noChangeArrowheads="1"/>
          </p:cNvSpPr>
          <p:nvPr>
            <p:ph type="body" idx="1"/>
          </p:nvPr>
        </p:nvSpPr>
        <p:spPr>
          <a:xfrm>
            <a:off x="457200" y="2590800"/>
            <a:ext cx="8229600" cy="3535363"/>
          </a:xfrm>
          <a:solidFill>
            <a:schemeClr val="accent1"/>
          </a:solidFill>
        </p:spPr>
        <p:txBody>
          <a:bodyPr/>
          <a:lstStyle/>
          <a:p>
            <a:pPr marL="609600" indent="-609600">
              <a:lnSpc>
                <a:spcPct val="80000"/>
              </a:lnSpc>
            </a:pPr>
            <a:r>
              <a:rPr lang="en-US"/>
              <a:t>College readiness, leadership magnet program.</a:t>
            </a:r>
          </a:p>
          <a:p>
            <a:pPr marL="609600" indent="-609600">
              <a:lnSpc>
                <a:spcPct val="80000"/>
              </a:lnSpc>
            </a:pPr>
            <a:r>
              <a:rPr lang="en-US"/>
              <a:t>Application and interview process.</a:t>
            </a:r>
          </a:p>
          <a:p>
            <a:pPr marL="609600" indent="-609600">
              <a:lnSpc>
                <a:spcPct val="80000"/>
              </a:lnSpc>
            </a:pPr>
            <a:r>
              <a:rPr lang="en-US"/>
              <a:t>Housed at Northside Middle School, Emerald High School, and Greenwood High School.</a:t>
            </a:r>
          </a:p>
          <a:p>
            <a:pPr marL="609600" indent="-609600">
              <a:lnSpc>
                <a:spcPct val="80000"/>
              </a:lnSpc>
            </a:pPr>
            <a:r>
              <a:rPr lang="en-US"/>
              <a:t>Currently serving qualifiers in sixth-tenth grade.</a:t>
            </a:r>
          </a:p>
          <a:p>
            <a:pPr marL="609600" indent="-609600">
              <a:lnSpc>
                <a:spcPct val="80000"/>
              </a:lnSpc>
              <a:buFontTx/>
              <a:buNone/>
            </a:pPr>
            <a:endParaRPr lang="en-US" sz="2800"/>
          </a:p>
          <a:p>
            <a:pPr marL="609600" indent="-609600">
              <a:lnSpc>
                <a:spcPct val="80000"/>
              </a:lnSpc>
              <a:buFontTx/>
              <a:buNone/>
            </a:pPr>
            <a:endParaRPr lang="en-US" sz="280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5539" name="Rectangle 3"/>
          <p:cNvSpPr>
            <a:spLocks noGrp="1" noChangeArrowheads="1"/>
          </p:cNvSpPr>
          <p:nvPr>
            <p:ph type="body" idx="1"/>
          </p:nvPr>
        </p:nvSpPr>
        <p:spPr>
          <a:xfrm>
            <a:off x="457200" y="2590800"/>
            <a:ext cx="8229600" cy="3535363"/>
          </a:xfrm>
          <a:solidFill>
            <a:schemeClr val="accent1"/>
          </a:solidFill>
        </p:spPr>
        <p:txBody>
          <a:bodyPr/>
          <a:lstStyle/>
          <a:p>
            <a:pPr>
              <a:buFontTx/>
              <a:buNone/>
            </a:pPr>
            <a:r>
              <a:rPr lang="en-US" sz="3600"/>
              <a:t>	The mission of AVID is to close the achievement gap by preparing all students for college readiness and success in a global society. </a:t>
            </a:r>
          </a:p>
          <a:p>
            <a:pPr>
              <a:buFontTx/>
              <a:buNone/>
            </a:pPr>
            <a:endParaRPr lang="en-US"/>
          </a:p>
          <a:p>
            <a:pPr>
              <a:buFontTx/>
              <a:buNone/>
            </a:pPr>
            <a:endParaRPr lang="en-US">
              <a:solidFill>
                <a:schemeClr val="accent2"/>
              </a:solidFill>
            </a:endParaRPr>
          </a:p>
        </p:txBody>
      </p:sp>
      <p:pic>
        <p:nvPicPr>
          <p:cNvPr id="65540" name="Picture 4" descr="avid_logo"/>
          <p:cNvPicPr>
            <a:picLocks noChangeAspect="1" noChangeArrowheads="1"/>
          </p:cNvPicPr>
          <p:nvPr/>
        </p:nvPicPr>
        <p:blipFill>
          <a:blip r:embed="rId3" cstate="print"/>
          <a:srcRect/>
          <a:stretch>
            <a:fillRect/>
          </a:stretch>
        </p:blipFill>
        <p:spPr bwMode="auto">
          <a:xfrm>
            <a:off x="533400" y="381000"/>
            <a:ext cx="1271588" cy="56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7587" name="Rectangle 3"/>
          <p:cNvSpPr>
            <a:spLocks noGrp="1" noChangeArrowheads="1"/>
          </p:cNvSpPr>
          <p:nvPr>
            <p:ph type="body" idx="1"/>
          </p:nvPr>
        </p:nvSpPr>
        <p:spPr>
          <a:xfrm>
            <a:off x="457200" y="2590800"/>
            <a:ext cx="8229600" cy="3535363"/>
          </a:xfrm>
          <a:solidFill>
            <a:schemeClr val="accent1"/>
          </a:solidFill>
        </p:spPr>
        <p:txBody>
          <a:bodyPr/>
          <a:lstStyle/>
          <a:p>
            <a:pPr>
              <a:lnSpc>
                <a:spcPct val="80000"/>
              </a:lnSpc>
            </a:pPr>
            <a:r>
              <a:rPr lang="en-US"/>
              <a:t>Students receive daily instruction in all academic classes and an AVID elective class. </a:t>
            </a:r>
          </a:p>
          <a:p>
            <a:pPr>
              <a:lnSpc>
                <a:spcPct val="80000"/>
              </a:lnSpc>
            </a:pPr>
            <a:r>
              <a:rPr lang="en-US"/>
              <a:t>Focus on the development of attitudes, skills, and work habits needed to be successful.</a:t>
            </a:r>
          </a:p>
          <a:p>
            <a:pPr>
              <a:lnSpc>
                <a:spcPct val="80000"/>
              </a:lnSpc>
            </a:pPr>
            <a:r>
              <a:rPr lang="en-US"/>
              <a:t>An exposure to a variety of public services and community activities.  </a:t>
            </a:r>
          </a:p>
          <a:p>
            <a:pPr>
              <a:lnSpc>
                <a:spcPct val="80000"/>
              </a:lnSpc>
              <a:buFontTx/>
              <a:buNone/>
            </a:pPr>
            <a:endParaRPr lang="en-US" sz="2800"/>
          </a:p>
          <a:p>
            <a:pPr>
              <a:lnSpc>
                <a:spcPct val="80000"/>
              </a:lnSpc>
              <a:buFontTx/>
              <a:buNone/>
            </a:pPr>
            <a:endParaRPr lang="en-US" sz="280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1630362"/>
          </a:xfrm>
          <a:solidFill>
            <a:schemeClr val="accent1"/>
          </a:solidFill>
        </p:spPr>
        <p:txBody>
          <a:bodyPr/>
          <a:lstStyle/>
          <a:p>
            <a:r>
              <a:rPr lang="en-US" sz="4000" b="1">
                <a:solidFill>
                  <a:schemeClr val="tx1"/>
                </a:solidFill>
              </a:rPr>
              <a:t>STEMS </a:t>
            </a:r>
            <a:br>
              <a:rPr lang="en-US" sz="4000" b="1">
                <a:solidFill>
                  <a:schemeClr val="tx1"/>
                </a:solidFill>
              </a:rPr>
            </a:br>
            <a:r>
              <a:rPr lang="en-US" sz="2000">
                <a:solidFill>
                  <a:schemeClr val="tx1"/>
                </a:solidFill>
              </a:rPr>
              <a:t>Science, Technology, Engineering, and Math Magnet Program</a:t>
            </a:r>
            <a:r>
              <a:rPr lang="en-US" sz="2400">
                <a:solidFill>
                  <a:schemeClr val="tx1"/>
                </a:solidFill>
              </a:rPr>
              <a:t/>
            </a:r>
            <a:br>
              <a:rPr lang="en-US" sz="2400">
                <a:solidFill>
                  <a:schemeClr val="tx1"/>
                </a:solidFill>
              </a:rPr>
            </a:br>
            <a:r>
              <a:rPr lang="en-US" sz="2400">
                <a:solidFill>
                  <a:schemeClr val="tx1"/>
                </a:solidFill>
              </a:rPr>
              <a:t>Greenwood School District 50</a:t>
            </a:r>
          </a:p>
        </p:txBody>
      </p:sp>
      <p:sp>
        <p:nvSpPr>
          <p:cNvPr id="47107" name="Rectangle 3"/>
          <p:cNvSpPr>
            <a:spLocks noGrp="1" noChangeArrowheads="1"/>
          </p:cNvSpPr>
          <p:nvPr>
            <p:ph type="body" idx="1"/>
          </p:nvPr>
        </p:nvSpPr>
        <p:spPr>
          <a:xfrm>
            <a:off x="457200" y="2133600"/>
            <a:ext cx="8229600" cy="3992563"/>
          </a:xfrm>
          <a:solidFill>
            <a:schemeClr val="accent1"/>
          </a:solidFill>
        </p:spPr>
        <p:txBody>
          <a:bodyPr/>
          <a:lstStyle/>
          <a:p>
            <a:endParaRPr lang="en-US"/>
          </a:p>
          <a:p>
            <a:r>
              <a:rPr lang="en-US"/>
              <a:t>Science, technology, engineering, math magnet school program.</a:t>
            </a:r>
          </a:p>
          <a:p>
            <a:r>
              <a:rPr lang="en-US"/>
              <a:t>Application and interview process.</a:t>
            </a:r>
          </a:p>
          <a:p>
            <a:r>
              <a:rPr lang="en-US"/>
              <a:t>Housed at Westview Middle School.</a:t>
            </a:r>
          </a:p>
          <a:p>
            <a:r>
              <a:rPr lang="en-US"/>
              <a:t>Currently serving qualifiers in sixth through eighth grade.</a:t>
            </a:r>
          </a:p>
          <a:p>
            <a:endParaRPr lang="en-US"/>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2087562"/>
          </a:xfrm>
          <a:solidFill>
            <a:schemeClr val="accent1"/>
          </a:solidFill>
        </p:spPr>
        <p:txBody>
          <a:bodyPr/>
          <a:lstStyle/>
          <a:p>
            <a:r>
              <a:rPr lang="en-US" sz="3600" b="1">
                <a:solidFill>
                  <a:schemeClr val="tx1"/>
                </a:solidFill>
              </a:rPr>
              <a:t>STEMS </a:t>
            </a:r>
            <a:r>
              <a:rPr lang="en-US" sz="4000" b="1">
                <a:solidFill>
                  <a:schemeClr val="tx1"/>
                </a:solidFill>
              </a:rPr>
              <a:t/>
            </a:r>
            <a:br>
              <a:rPr lang="en-US" sz="4000" b="1">
                <a:solidFill>
                  <a:schemeClr val="tx1"/>
                </a:solidFill>
              </a:rPr>
            </a:br>
            <a:r>
              <a:rPr lang="en-US" sz="4000" b="1">
                <a:solidFill>
                  <a:schemeClr val="tx1"/>
                </a:solidFill>
              </a:rPr>
              <a:t>	</a:t>
            </a:r>
            <a:r>
              <a:rPr lang="en-US" sz="2000">
                <a:solidFill>
                  <a:schemeClr val="tx1"/>
                </a:solidFill>
              </a:rPr>
              <a:t>Science, Technology, Engineering, and Math Magnet Program</a:t>
            </a:r>
            <a:br>
              <a:rPr lang="en-US" sz="2000">
                <a:solidFill>
                  <a:schemeClr val="tx1"/>
                </a:solidFill>
              </a:rPr>
            </a:br>
            <a:r>
              <a:rPr lang="en-US" sz="2000">
                <a:solidFill>
                  <a:schemeClr val="tx1"/>
                </a:solidFill>
              </a:rPr>
              <a:t>Greenwood School District 50</a:t>
            </a:r>
          </a:p>
        </p:txBody>
      </p:sp>
      <p:sp>
        <p:nvSpPr>
          <p:cNvPr id="49155" name="Rectangle 3"/>
          <p:cNvSpPr>
            <a:spLocks noGrp="1" noChangeArrowheads="1"/>
          </p:cNvSpPr>
          <p:nvPr>
            <p:ph type="body" idx="1"/>
          </p:nvPr>
        </p:nvSpPr>
        <p:spPr>
          <a:xfrm>
            <a:off x="457200" y="2590800"/>
            <a:ext cx="8229600" cy="3535363"/>
          </a:xfrm>
          <a:solidFill>
            <a:schemeClr val="accent1"/>
          </a:solidFill>
        </p:spPr>
        <p:txBody>
          <a:bodyPr/>
          <a:lstStyle/>
          <a:p>
            <a:pPr>
              <a:buFontTx/>
              <a:buNone/>
            </a:pPr>
            <a:r>
              <a:rPr lang="en-US" sz="2800"/>
              <a:t>   The mission of STEMS is to provide an integrated curriculum in the areas of science, technology, engineering and mathematics in which the community of learners engages in critical thinking, problem solving, and decision making experiences that support learning at a higher level of complexity and depth.</a:t>
            </a:r>
          </a:p>
          <a:p>
            <a:pPr>
              <a:buFontTx/>
              <a:buNone/>
            </a:pPr>
            <a:endParaRPr lang="en-US" sz="2800">
              <a:solidFill>
                <a:schemeClr val="accent2"/>
              </a:solidFill>
            </a:endParaRPr>
          </a:p>
        </p:txBody>
      </p:sp>
      <p:pic>
        <p:nvPicPr>
          <p:cNvPr id="49156" name="Picture 4" descr="STEMS logo"/>
          <p:cNvPicPr>
            <a:picLocks noChangeAspect="1" noChangeArrowheads="1"/>
          </p:cNvPicPr>
          <p:nvPr/>
        </p:nvPicPr>
        <p:blipFill>
          <a:blip r:embed="rId3" cstate="print"/>
          <a:srcRect/>
          <a:stretch>
            <a:fillRect/>
          </a:stretch>
        </p:blipFill>
        <p:spPr bwMode="auto">
          <a:xfrm>
            <a:off x="457200" y="304800"/>
            <a:ext cx="1219200" cy="104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274638"/>
            <a:ext cx="8305800" cy="1477962"/>
          </a:xfrm>
          <a:solidFill>
            <a:schemeClr val="accent1"/>
          </a:solidFill>
        </p:spPr>
        <p:txBody>
          <a:bodyPr/>
          <a:lstStyle/>
          <a:p>
            <a:r>
              <a:rPr lang="en-US" sz="4000" b="1">
                <a:solidFill>
                  <a:schemeClr val="tx1"/>
                </a:solidFill>
              </a:rPr>
              <a:t>STEMS </a:t>
            </a:r>
            <a:br>
              <a:rPr lang="en-US" sz="4000" b="1">
                <a:solidFill>
                  <a:schemeClr val="tx1"/>
                </a:solidFill>
              </a:rPr>
            </a:br>
            <a:r>
              <a:rPr lang="en-US" sz="2000">
                <a:solidFill>
                  <a:schemeClr val="tx1"/>
                </a:solidFill>
              </a:rPr>
              <a:t>Science, Technology, Engineering, and Math Magnet Program</a:t>
            </a:r>
            <a:r>
              <a:rPr lang="en-US" sz="2400">
                <a:solidFill>
                  <a:schemeClr val="tx1"/>
                </a:solidFill>
              </a:rPr>
              <a:t/>
            </a:r>
            <a:br>
              <a:rPr lang="en-US" sz="2400">
                <a:solidFill>
                  <a:schemeClr val="tx1"/>
                </a:solidFill>
              </a:rPr>
            </a:br>
            <a:r>
              <a:rPr lang="en-US" sz="2400">
                <a:solidFill>
                  <a:schemeClr val="tx1"/>
                </a:solidFill>
              </a:rPr>
              <a:t>Greenwood School District 50</a:t>
            </a:r>
          </a:p>
        </p:txBody>
      </p:sp>
      <p:sp>
        <p:nvSpPr>
          <p:cNvPr id="52227" name="Rectangle 3"/>
          <p:cNvSpPr>
            <a:spLocks noGrp="1" noChangeArrowheads="1"/>
          </p:cNvSpPr>
          <p:nvPr>
            <p:ph type="body" idx="1"/>
          </p:nvPr>
        </p:nvSpPr>
        <p:spPr>
          <a:xfrm>
            <a:off x="457200" y="2209800"/>
            <a:ext cx="8229600" cy="3916363"/>
          </a:xfrm>
          <a:solidFill>
            <a:schemeClr val="accent1"/>
          </a:solidFill>
        </p:spPr>
        <p:txBody>
          <a:bodyPr/>
          <a:lstStyle/>
          <a:p>
            <a:pPr>
              <a:lnSpc>
                <a:spcPct val="90000"/>
              </a:lnSpc>
            </a:pPr>
            <a:r>
              <a:rPr lang="en-US" sz="2400"/>
              <a:t>Students receive daily instruction in all academic classes and rotations into designated related arts classes.</a:t>
            </a:r>
          </a:p>
          <a:p>
            <a:pPr>
              <a:lnSpc>
                <a:spcPct val="90000"/>
              </a:lnSpc>
            </a:pPr>
            <a:r>
              <a:rPr lang="en-US" sz="2400"/>
              <a:t>Sample of related arts opportunities: Art and Design, Business Computer Applications, Electronic Music, Video Technology, Research and Exploration, Physical Education, Various </a:t>
            </a:r>
            <a:r>
              <a:rPr lang="en-US" sz="2400" b="1"/>
              <a:t>Gateway To Technology </a:t>
            </a:r>
            <a:r>
              <a:rPr lang="en-US" sz="2400"/>
              <a:t>units such as: Design and Modeling, The Science of Technology, The Magic of Electrons, Automation and Robotics, Flight and Space, and Energy and the Environment, and </a:t>
            </a:r>
            <a:r>
              <a:rPr lang="en-US" sz="2400" b="1"/>
              <a:t>Project Lead the Way-Introduction to Engineering Design.</a:t>
            </a: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752600"/>
            <a:ext cx="7848600" cy="1847850"/>
          </a:xfrm>
          <a:solidFill>
            <a:schemeClr val="folHlink"/>
          </a:solidFill>
        </p:spPr>
        <p:txBody>
          <a:bodyPr/>
          <a:lstStyle/>
          <a:p>
            <a:r>
              <a:rPr lang="en-US" sz="3600"/>
              <a:t>Academically Gifted and Talented Program for Greenwood District 50</a:t>
            </a:r>
          </a:p>
        </p:txBody>
      </p:sp>
      <p:sp>
        <p:nvSpPr>
          <p:cNvPr id="2051" name="Rectangle 3"/>
          <p:cNvSpPr>
            <a:spLocks noGrp="1" noChangeArrowheads="1"/>
          </p:cNvSpPr>
          <p:nvPr>
            <p:ph type="subTitle" idx="1"/>
          </p:nvPr>
        </p:nvSpPr>
        <p:spPr/>
        <p:txBody>
          <a:bodyPr/>
          <a:lstStyle/>
          <a:p>
            <a:pPr>
              <a:lnSpc>
                <a:spcPct val="80000"/>
              </a:lnSpc>
            </a:pPr>
            <a:r>
              <a:rPr lang="en-US" sz="2000"/>
              <a:t>Mission</a:t>
            </a:r>
          </a:p>
          <a:p>
            <a:pPr>
              <a:lnSpc>
                <a:spcPct val="80000"/>
              </a:lnSpc>
            </a:pPr>
            <a:r>
              <a:rPr lang="en-US" sz="2000"/>
              <a:t>The mission of gifted education is to maximize the potential of gifted and talented students by providing programs and services that match the unique characteristics and needs of these students.</a:t>
            </a:r>
          </a:p>
        </p:txBody>
      </p:sp>
      <p:pic>
        <p:nvPicPr>
          <p:cNvPr id="2052" name="Picture 4"/>
          <p:cNvPicPr>
            <a:picLocks noChangeAspect="1" noChangeArrowheads="1"/>
          </p:cNvPicPr>
          <p:nvPr/>
        </p:nvPicPr>
        <p:blipFill>
          <a:blip r:embed="rId3" cstate="print"/>
          <a:srcRect/>
          <a:stretch>
            <a:fillRect/>
          </a:stretch>
        </p:blipFill>
        <p:spPr bwMode="auto">
          <a:xfrm>
            <a:off x="685800" y="381000"/>
            <a:ext cx="2876550" cy="9048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atMod val="130000"/>
                  </a:schemeClr>
                </a:solidFill>
              </a:rPr>
              <a:t>End of Module</a:t>
            </a:r>
            <a:endParaRPr lang="en-US" dirty="0"/>
          </a:p>
        </p:txBody>
      </p:sp>
      <p:sp>
        <p:nvSpPr>
          <p:cNvPr id="3" name="Content Placeholder 2"/>
          <p:cNvSpPr>
            <a:spLocks noGrp="1"/>
          </p:cNvSpPr>
          <p:nvPr>
            <p:ph idx="1"/>
          </p:nvPr>
        </p:nvSpPr>
        <p:spPr>
          <a:xfrm>
            <a:off x="2286000" y="3200400"/>
            <a:ext cx="5867400" cy="2925763"/>
          </a:xfrm>
        </p:spPr>
        <p:txBody>
          <a:bodyPr/>
          <a:lstStyle/>
          <a:p>
            <a:pPr marL="342900" lvl="4" indent="-342900">
              <a:buFontTx/>
              <a:buChar char="•"/>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400">
                <a:solidFill>
                  <a:schemeClr val="hlink"/>
                </a:solidFill>
              </a:rPr>
              <a:t>In Greenwood School District 50, gifted and talented students are provided the following program services</a:t>
            </a:r>
            <a:r>
              <a:rPr lang="en-US" sz="4000">
                <a:solidFill>
                  <a:schemeClr val="hlink"/>
                </a:solidFill>
              </a:rPr>
              <a:t>:</a:t>
            </a:r>
          </a:p>
        </p:txBody>
      </p:sp>
      <p:sp>
        <p:nvSpPr>
          <p:cNvPr id="3075" name="Rectangle 3"/>
          <p:cNvSpPr>
            <a:spLocks noGrp="1" noChangeArrowheads="1"/>
          </p:cNvSpPr>
          <p:nvPr>
            <p:ph type="body" idx="1"/>
          </p:nvPr>
        </p:nvSpPr>
        <p:spPr>
          <a:solidFill>
            <a:schemeClr val="hlink"/>
          </a:solidFill>
        </p:spPr>
        <p:txBody>
          <a:bodyPr/>
          <a:lstStyle/>
          <a:p>
            <a:endParaRPr lang="en-US" sz="2400"/>
          </a:p>
          <a:p>
            <a:r>
              <a:rPr lang="en-US" sz="2400"/>
              <a:t>Grades 3: Enrichment through a pull-out program for a minimum of 125 minutes per week.</a:t>
            </a:r>
          </a:p>
          <a:p>
            <a:r>
              <a:rPr lang="en-US" sz="2400"/>
              <a:t>Grades 4-5: Enrichment through a pull-out program for a minimum of 200 minutes per week.</a:t>
            </a:r>
          </a:p>
          <a:p>
            <a:r>
              <a:rPr lang="en-US" sz="2400"/>
              <a:t>Grades 6-8: Placement in specially designed English Language Arts or mathematics classes based on their area Area of Giftedness.</a:t>
            </a:r>
          </a:p>
          <a:p>
            <a:r>
              <a:rPr lang="en-US" sz="2400"/>
              <a:t>Grades 9-10: Placement in GT Honors classes for Algebra 1, 2, Geometry, English 1, 2, 3, based on their Area of Giftedness.</a:t>
            </a:r>
          </a:p>
          <a:p>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5"/>
          <p:cNvSpPr>
            <a:spLocks noChangeArrowheads="1" noChangeShapeType="1" noTextEdit="1"/>
          </p:cNvSpPr>
          <p:nvPr/>
        </p:nvSpPr>
        <p:spPr bwMode="auto">
          <a:xfrm>
            <a:off x="2895600" y="685800"/>
            <a:ext cx="2838450" cy="619125"/>
          </a:xfrm>
          <a:prstGeom prst="rect">
            <a:avLst/>
          </a:prstGeom>
        </p:spPr>
        <p:txBody>
          <a:bodyPr wrap="none" fromWordArt="1">
            <a:prstTxWarp prst="textPlain">
              <a:avLst>
                <a:gd name="adj" fmla="val 50000"/>
              </a:avLst>
            </a:prstTxWarp>
          </a:bodyPr>
          <a:lstStyle/>
          <a:p>
            <a:pPr algn="ctr"/>
            <a:r>
              <a:rPr lang="en-US" sz="40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Identification</a:t>
            </a:r>
          </a:p>
        </p:txBody>
      </p:sp>
      <p:sp>
        <p:nvSpPr>
          <p:cNvPr id="4103" name="Text Box 7"/>
          <p:cNvSpPr txBox="1">
            <a:spLocks noChangeArrowheads="1"/>
          </p:cNvSpPr>
          <p:nvPr/>
        </p:nvSpPr>
        <p:spPr bwMode="auto">
          <a:xfrm flipV="1">
            <a:off x="990600" y="2273300"/>
            <a:ext cx="7924800" cy="366713"/>
          </a:xfrm>
          <a:prstGeom prst="rect">
            <a:avLst/>
          </a:prstGeom>
          <a:noFill/>
          <a:ln w="9525">
            <a:noFill/>
            <a:miter lim="800000"/>
            <a:headEnd/>
            <a:tailEnd/>
          </a:ln>
          <a:effectLst/>
        </p:spPr>
        <p:txBody>
          <a:bodyPr rot="10800000">
            <a:spAutoFit/>
          </a:bodyPr>
          <a:lstStyle/>
          <a:p>
            <a:endParaRPr lang="en-US"/>
          </a:p>
        </p:txBody>
      </p:sp>
      <p:sp>
        <p:nvSpPr>
          <p:cNvPr id="4104" name="Text Box 8"/>
          <p:cNvSpPr txBox="1">
            <a:spLocks noChangeArrowheads="1"/>
          </p:cNvSpPr>
          <p:nvPr/>
        </p:nvSpPr>
        <p:spPr bwMode="auto">
          <a:xfrm>
            <a:off x="641350" y="1828800"/>
            <a:ext cx="8293100" cy="3149600"/>
          </a:xfrm>
          <a:prstGeom prst="rect">
            <a:avLst/>
          </a:prstGeom>
          <a:noFill/>
          <a:ln w="9525">
            <a:solidFill>
              <a:schemeClr val="folHlink"/>
            </a:solidFill>
            <a:miter lim="800000"/>
            <a:headEnd/>
            <a:tailEnd/>
          </a:ln>
          <a:effectLst/>
        </p:spPr>
        <p:txBody>
          <a:bodyPr wrap="none">
            <a:spAutoFit/>
          </a:bodyPr>
          <a:lstStyle/>
          <a:p>
            <a:pPr marL="342900" indent="-342900"/>
            <a:r>
              <a:rPr lang="en-US" sz="2000"/>
              <a:t>Purposes of the identification process are as follows:</a:t>
            </a:r>
          </a:p>
          <a:p>
            <a:pPr marL="342900" indent="-342900"/>
            <a:endParaRPr lang="en-US" sz="2000"/>
          </a:p>
          <a:p>
            <a:pPr marL="342900" indent="-342900">
              <a:buFontTx/>
              <a:buAutoNum type="arabicPeriod"/>
            </a:pPr>
            <a:r>
              <a:rPr lang="en-US" sz="2000"/>
              <a:t>To find students who display characteristics of the gifted and talented</a:t>
            </a:r>
          </a:p>
          <a:p>
            <a:pPr marL="342900" indent="-342900"/>
            <a:r>
              <a:rPr lang="en-US" sz="2000"/>
              <a:t>     (ability or potential for high performance in academic areas).</a:t>
            </a:r>
          </a:p>
          <a:p>
            <a:pPr marL="342900" indent="-342900"/>
            <a:endParaRPr lang="en-US" sz="2000"/>
          </a:p>
          <a:p>
            <a:pPr marL="342900" indent="-342900"/>
            <a:r>
              <a:rPr lang="en-US" sz="2000"/>
              <a:t>2. To assess the aptitudes, attributes, and behaviors of each student.</a:t>
            </a:r>
          </a:p>
          <a:p>
            <a:pPr marL="342900" indent="-342900"/>
            <a:endParaRPr lang="en-US" sz="2000"/>
          </a:p>
          <a:p>
            <a:pPr marL="342900" indent="-342900"/>
            <a:r>
              <a:rPr lang="en-US" sz="2000"/>
              <a:t>3. To evaluate each student for the purpose of placement.</a:t>
            </a:r>
          </a:p>
          <a:p>
            <a:pPr marL="342900" indent="-342900"/>
            <a:endParaRPr lang="en-US" sz="2000"/>
          </a:p>
          <a:p>
            <a:pPr marL="342900" indent="-342900"/>
            <a:endParaRPr lang="en-US" sz="2000" i="1"/>
          </a:p>
        </p:txBody>
      </p:sp>
      <p:pic>
        <p:nvPicPr>
          <p:cNvPr id="4105" name="Picture 9" descr="j0286667"/>
          <p:cNvPicPr>
            <a:picLocks noChangeAspect="1" noChangeArrowheads="1" noCrop="1"/>
          </p:cNvPicPr>
          <p:nvPr/>
        </p:nvPicPr>
        <p:blipFill>
          <a:blip r:embed="rId3" cstate="print"/>
          <a:srcRect/>
          <a:stretch>
            <a:fillRect/>
          </a:stretch>
        </p:blipFill>
        <p:spPr bwMode="auto">
          <a:xfrm>
            <a:off x="7086600" y="457200"/>
            <a:ext cx="952500" cy="10477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solidFill>
            <a:schemeClr val="accent1"/>
          </a:solidFill>
          <a:ln>
            <a:solidFill>
              <a:schemeClr val="folHlink"/>
            </a:solidFill>
          </a:ln>
        </p:spPr>
        <p:txBody>
          <a:bodyPr/>
          <a:lstStyle/>
          <a:p>
            <a:r>
              <a:rPr lang="en-US" sz="2800"/>
              <a:t>The description of gifted and talented from the National Excellence Report(1995) is as follows:</a:t>
            </a:r>
          </a:p>
        </p:txBody>
      </p:sp>
      <p:sp>
        <p:nvSpPr>
          <p:cNvPr id="5126" name="Rectangle 6"/>
          <p:cNvSpPr>
            <a:spLocks noGrp="1" noChangeArrowheads="1"/>
          </p:cNvSpPr>
          <p:nvPr>
            <p:ph type="body" idx="1"/>
          </p:nvPr>
        </p:nvSpPr>
        <p:spPr/>
        <p:txBody>
          <a:bodyPr/>
          <a:lstStyle/>
          <a:p>
            <a:pPr>
              <a:buFontTx/>
              <a:buNone/>
            </a:pPr>
            <a:r>
              <a:rPr lang="en-US" sz="3600">
                <a:solidFill>
                  <a:schemeClr val="accent2"/>
                </a:solidFill>
              </a:rPr>
              <a:t>   Children and youth with outstanding talent who perform or show the potential for performing at remarkably high levels of accomplishment when compared with others of their age, experience, or environment.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hlink"/>
          </a:solidFill>
          <a:effectLst>
            <a:outerShdw dist="107763" dir="18900000" algn="ctr" rotWithShape="0">
              <a:schemeClr val="bg2">
                <a:alpha val="50000"/>
              </a:schemeClr>
            </a:outerShdw>
          </a:effectLst>
        </p:spPr>
        <p:txBody>
          <a:bodyPr/>
          <a:lstStyle/>
          <a:p>
            <a:r>
              <a:rPr lang="en-US"/>
              <a:t>Screening</a:t>
            </a:r>
          </a:p>
        </p:txBody>
      </p:sp>
      <p:sp>
        <p:nvSpPr>
          <p:cNvPr id="10243" name="Rectangle 3"/>
          <p:cNvSpPr>
            <a:spLocks noGrp="1" noChangeArrowheads="1"/>
          </p:cNvSpPr>
          <p:nvPr>
            <p:ph type="body" idx="1"/>
          </p:nvPr>
        </p:nvSpPr>
        <p:spPr/>
        <p:txBody>
          <a:bodyPr/>
          <a:lstStyle/>
          <a:p>
            <a:pPr>
              <a:lnSpc>
                <a:spcPct val="80000"/>
              </a:lnSpc>
            </a:pPr>
            <a:r>
              <a:rPr lang="en-US" sz="1800"/>
              <a:t>Students in grade two will be screened in the fall with both aptitude and achievement tests. Referrals will not be necessary at this grade level since all students are tested and screened.</a:t>
            </a:r>
          </a:p>
          <a:p>
            <a:pPr>
              <a:lnSpc>
                <a:spcPct val="80000"/>
              </a:lnSpc>
            </a:pPr>
            <a:r>
              <a:rPr lang="en-US" sz="1800"/>
              <a:t>Students in grade three will receive a second aptitude screening.</a:t>
            </a:r>
          </a:p>
          <a:p>
            <a:pPr>
              <a:lnSpc>
                <a:spcPct val="80000"/>
              </a:lnSpc>
            </a:pPr>
            <a:r>
              <a:rPr lang="en-US" sz="1800"/>
              <a:t>Referred students in other grades will be screened with an achievement test and an aptitude test if applicable.</a:t>
            </a:r>
          </a:p>
          <a:p>
            <a:pPr>
              <a:lnSpc>
                <a:spcPct val="80000"/>
              </a:lnSpc>
            </a:pPr>
            <a:r>
              <a:rPr lang="en-US" sz="1800" u="sng"/>
              <a:t>Students who move into the district will be screened via a GT referral from the student’s school.  Data for all newly enrolled second through twelfth grade students should be reviewed by the school as part of the GT referral process.</a:t>
            </a:r>
          </a:p>
          <a:p>
            <a:pPr>
              <a:lnSpc>
                <a:spcPct val="80000"/>
              </a:lnSpc>
            </a:pPr>
            <a:r>
              <a:rPr lang="en-US" sz="1800"/>
              <a:t>Some students will meet the eligibility criteria without further assessment; others, whose screening and/or referral information suggests that they are </a:t>
            </a:r>
            <a:r>
              <a:rPr lang="en-US" sz="1800" u="sng"/>
              <a:t>potential </a:t>
            </a:r>
            <a:r>
              <a:rPr lang="en-US" sz="1800"/>
              <a:t>qualifiers, will require additional testing.</a:t>
            </a:r>
          </a:p>
          <a:p>
            <a:pPr>
              <a:lnSpc>
                <a:spcPct val="80000"/>
              </a:lnSpc>
            </a:pPr>
            <a:r>
              <a:rPr lang="en-US" sz="1800"/>
              <a:t>GT referral document available at the following link on the District 50 website. </a:t>
            </a:r>
          </a:p>
          <a:p>
            <a:pPr>
              <a:lnSpc>
                <a:spcPct val="80000"/>
              </a:lnSpc>
              <a:buFontTx/>
              <a:buNone/>
            </a:pPr>
            <a:r>
              <a:rPr lang="en-US" sz="1800" u="sng"/>
              <a:t> http://www.gwd50.org/cms/lib01/SC01000859/Centricity/Domain/41/Screening%20referrel%20assessment%20revised1112.pdf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folHlink"/>
          </a:solidFill>
          <a:effectLst>
            <a:outerShdw dist="35921" dir="2700000" algn="ctr" rotWithShape="0">
              <a:schemeClr val="bg2"/>
            </a:outerShdw>
          </a:effectLst>
        </p:spPr>
        <p:txBody>
          <a:bodyPr/>
          <a:lstStyle/>
          <a:p>
            <a:r>
              <a:rPr lang="en-US"/>
              <a:t>Eligibility Criteria</a:t>
            </a:r>
          </a:p>
        </p:txBody>
      </p:sp>
      <p:sp>
        <p:nvSpPr>
          <p:cNvPr id="11267" name="Rectangle 3"/>
          <p:cNvSpPr>
            <a:spLocks noGrp="1" noChangeArrowheads="1"/>
          </p:cNvSpPr>
          <p:nvPr>
            <p:ph type="body" idx="1"/>
          </p:nvPr>
        </p:nvSpPr>
        <p:spPr>
          <a:solidFill>
            <a:schemeClr val="accent1"/>
          </a:solidFill>
          <a:ln>
            <a:solidFill>
              <a:schemeClr val="folHlink"/>
            </a:solidFill>
          </a:ln>
        </p:spPr>
        <p:txBody>
          <a:bodyPr/>
          <a:lstStyle/>
          <a:p>
            <a:r>
              <a:rPr lang="en-US" sz="2400"/>
              <a:t>Dimension A – Reasoning Abilities</a:t>
            </a:r>
          </a:p>
          <a:p>
            <a:pPr>
              <a:buFontTx/>
              <a:buNone/>
            </a:pPr>
            <a:r>
              <a:rPr lang="en-US" sz="2400"/>
              <a:t>	CogAT, OLSAT</a:t>
            </a:r>
          </a:p>
          <a:p>
            <a:pPr>
              <a:buFontTx/>
              <a:buNone/>
            </a:pPr>
            <a:endParaRPr lang="en-US" sz="2400"/>
          </a:p>
          <a:p>
            <a:pPr>
              <a:buFontTx/>
              <a:buNone/>
            </a:pPr>
            <a:r>
              <a:rPr lang="en-US" sz="2400"/>
              <a:t>    Test of Academic Aptitude</a:t>
            </a:r>
          </a:p>
          <a:p>
            <a:pPr>
              <a:buFontTx/>
              <a:buNone/>
            </a:pPr>
            <a:r>
              <a:rPr lang="en-US" sz="2400"/>
              <a:t>    1. 	At or above 93% on verbal/linguistic, quantitative/</a:t>
            </a:r>
          </a:p>
          <a:p>
            <a:pPr>
              <a:buFontTx/>
              <a:buNone/>
            </a:pPr>
            <a:r>
              <a:rPr lang="en-US" sz="2400"/>
              <a:t>    mathematical, non-verbal, and/or a composite score.</a:t>
            </a:r>
          </a:p>
          <a:p>
            <a:pPr>
              <a:buFontTx/>
              <a:buNone/>
            </a:pPr>
            <a:r>
              <a:rPr lang="en-US" sz="2400"/>
              <a:t>    2. 	For aptitude scores alone, a </a:t>
            </a:r>
            <a:r>
              <a:rPr lang="en-US" sz="2400" u="sng"/>
              <a:t>composite score </a:t>
            </a:r>
            <a:r>
              <a:rPr lang="en-US" sz="2400"/>
              <a:t>of 96%</a:t>
            </a:r>
          </a:p>
          <a:p>
            <a:pPr>
              <a:buFontTx/>
              <a:buNone/>
            </a:pPr>
            <a:r>
              <a:rPr lang="en-US" sz="2400"/>
              <a:t>    or higher may be used as the sole criterion for placement in grades 3-10.</a:t>
            </a:r>
            <a:endParaRPr lang="en-US" sz="2400" u="sn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folHlink"/>
          </a:solidFill>
        </p:spPr>
        <p:txBody>
          <a:bodyPr/>
          <a:lstStyle/>
          <a:p>
            <a:r>
              <a:rPr lang="en-US"/>
              <a:t>Eligibility Criteria</a:t>
            </a:r>
          </a:p>
        </p:txBody>
      </p:sp>
      <p:sp>
        <p:nvSpPr>
          <p:cNvPr id="12291" name="Rectangle 3"/>
          <p:cNvSpPr>
            <a:spLocks noGrp="1" noChangeArrowheads="1"/>
          </p:cNvSpPr>
          <p:nvPr>
            <p:ph type="body" idx="1"/>
          </p:nvPr>
        </p:nvSpPr>
        <p:spPr>
          <a:solidFill>
            <a:schemeClr val="accent1"/>
          </a:solidFill>
        </p:spPr>
        <p:txBody>
          <a:bodyPr/>
          <a:lstStyle/>
          <a:p>
            <a:pPr marL="609600" indent="-609600">
              <a:lnSpc>
                <a:spcPct val="80000"/>
              </a:lnSpc>
            </a:pPr>
            <a:r>
              <a:rPr lang="en-US" sz="2000"/>
              <a:t>Dimension B – Achievement</a:t>
            </a:r>
          </a:p>
          <a:p>
            <a:pPr marL="609600" indent="-609600">
              <a:lnSpc>
                <a:spcPct val="80000"/>
              </a:lnSpc>
              <a:buFontTx/>
              <a:buNone/>
            </a:pPr>
            <a:r>
              <a:rPr lang="en-US" sz="2000"/>
              <a:t>	MAP, ITBS, Stanford, PASS</a:t>
            </a:r>
          </a:p>
          <a:p>
            <a:pPr marL="609600" indent="-609600">
              <a:lnSpc>
                <a:spcPct val="80000"/>
              </a:lnSpc>
            </a:pPr>
            <a:endParaRPr lang="en-US" sz="2000"/>
          </a:p>
          <a:p>
            <a:pPr marL="609600" indent="-609600">
              <a:lnSpc>
                <a:spcPct val="80000"/>
              </a:lnSpc>
              <a:buFontTx/>
              <a:buNone/>
            </a:pPr>
            <a:r>
              <a:rPr lang="en-US" sz="2000"/>
              <a:t>    	Test of Academic Achievement</a:t>
            </a:r>
          </a:p>
          <a:p>
            <a:pPr marL="609600" indent="-609600">
              <a:lnSpc>
                <a:spcPct val="80000"/>
              </a:lnSpc>
              <a:buFontTx/>
              <a:buAutoNum type="arabicPeriod"/>
            </a:pPr>
            <a:r>
              <a:rPr lang="en-US" sz="2000"/>
              <a:t>At or above 94% on reading comprehension and/or math concepts/problem solving.</a:t>
            </a:r>
          </a:p>
          <a:p>
            <a:pPr marL="609600" indent="-609600">
              <a:lnSpc>
                <a:spcPct val="80000"/>
              </a:lnSpc>
              <a:buFontTx/>
              <a:buAutoNum type="arabicPeriod"/>
            </a:pPr>
            <a:r>
              <a:rPr lang="en-US" sz="2000"/>
              <a:t>SCDE established levels on either the 2012 PASS total mathematics assessment and/or the total English/language arts portion of the 2012 PASS language arts assessment.  See GT Brochure for PASS Scale Scores. GT brochure available at the following link on the District 50 website. </a:t>
            </a:r>
          </a:p>
          <a:p>
            <a:pPr marL="609600" indent="-609600">
              <a:lnSpc>
                <a:spcPct val="80000"/>
              </a:lnSpc>
              <a:buFontTx/>
              <a:buAutoNum type="arabicPeriod"/>
            </a:pPr>
            <a:endParaRPr lang="en-US" sz="2000"/>
          </a:p>
          <a:p>
            <a:pPr marL="609600" indent="-609600">
              <a:lnSpc>
                <a:spcPct val="80000"/>
              </a:lnSpc>
              <a:buFontTx/>
              <a:buNone/>
            </a:pPr>
            <a:r>
              <a:rPr lang="en-US" sz="1800"/>
              <a:t>http://www.gwd50.org/cms/lib01/SC01000859/Centricity/Domain/41/attachments1342626328063_GTBrochure1213.pdf</a:t>
            </a:r>
          </a:p>
          <a:p>
            <a:pPr marL="609600" indent="-609600">
              <a:lnSpc>
                <a:spcPct val="80000"/>
              </a:lnSpc>
              <a:buFontTx/>
              <a:buNone/>
            </a:pPr>
            <a:endParaRPr lang="en-US" sz="1800"/>
          </a:p>
          <a:p>
            <a:pPr marL="609600" indent="-609600">
              <a:lnSpc>
                <a:spcPct val="80000"/>
              </a:lnSpc>
              <a:buFontTx/>
              <a:buNone/>
            </a:pPr>
            <a:r>
              <a:rPr lang="en-US" sz="2000"/>
              <a:t>	</a:t>
            </a:r>
          </a:p>
        </p:txBody>
      </p:sp>
      <p:sp>
        <p:nvSpPr>
          <p:cNvPr id="12292" name="Text Box 4"/>
          <p:cNvSpPr txBox="1">
            <a:spLocks noChangeArrowheads="1"/>
          </p:cNvSpPr>
          <p:nvPr/>
        </p:nvSpPr>
        <p:spPr bwMode="auto">
          <a:xfrm>
            <a:off x="6765925" y="5751513"/>
            <a:ext cx="1387475" cy="366712"/>
          </a:xfrm>
          <a:prstGeom prst="rect">
            <a:avLst/>
          </a:prstGeom>
          <a:noFill/>
          <a:ln w="9525">
            <a:noFill/>
            <a:miter lim="800000"/>
            <a:headEnd/>
            <a:tailEnd/>
          </a:ln>
          <a:effectLst/>
        </p:spPr>
        <p:txBody>
          <a:bodyPr>
            <a:spAutoFit/>
          </a:bodyPr>
          <a:lstStyle/>
          <a:p>
            <a:endParaRPr lang="en-US"/>
          </a:p>
        </p:txBody>
      </p:sp>
      <p:sp>
        <p:nvSpPr>
          <p:cNvPr id="12293" name="Text Box 5"/>
          <p:cNvSpPr txBox="1">
            <a:spLocks noChangeArrowheads="1"/>
          </p:cNvSpPr>
          <p:nvPr/>
        </p:nvSpPr>
        <p:spPr bwMode="auto">
          <a:xfrm>
            <a:off x="6400800" y="5791200"/>
            <a:ext cx="1022350" cy="366713"/>
          </a:xfrm>
          <a:prstGeom prst="rect">
            <a:avLst/>
          </a:prstGeom>
          <a:noFill/>
          <a:ln w="9525">
            <a:noFill/>
            <a:miter lim="800000"/>
            <a:headEnd/>
            <a:tailEnd/>
          </a:ln>
          <a:effectLst/>
        </p:spPr>
        <p:txBody>
          <a:bodyPr>
            <a:spAutoFit/>
          </a:bodyPr>
          <a:lstStyle/>
          <a:p>
            <a:endParaRPr lang="en-US"/>
          </a:p>
        </p:txBody>
      </p:sp>
      <p:sp>
        <p:nvSpPr>
          <p:cNvPr id="12294" name="Text Box 6"/>
          <p:cNvSpPr txBox="1">
            <a:spLocks noChangeArrowheads="1"/>
          </p:cNvSpPr>
          <p:nvPr/>
        </p:nvSpPr>
        <p:spPr bwMode="auto">
          <a:xfrm>
            <a:off x="5791200" y="5562600"/>
            <a:ext cx="2667000" cy="396875"/>
          </a:xfrm>
          <a:prstGeom prst="rect">
            <a:avLst/>
          </a:prstGeom>
          <a:noFill/>
          <a:ln w="9525">
            <a:noFill/>
            <a:miter lim="800000"/>
            <a:headEnd/>
            <a:tailEnd/>
          </a:ln>
          <a:effectLst/>
        </p:spPr>
        <p:txBody>
          <a:bodyPr>
            <a:spAutoFit/>
          </a:bodyPr>
          <a:lstStyle/>
          <a:p>
            <a:r>
              <a:rPr lang="en-US" sz="2000" b="1">
                <a:solidFill>
                  <a:schemeClr val="hlink"/>
                </a:solidFill>
              </a:rPr>
              <a:t># 2 Change for 12-13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folHlink"/>
          </a:solidFill>
        </p:spPr>
        <p:txBody>
          <a:bodyPr/>
          <a:lstStyle/>
          <a:p>
            <a:r>
              <a:rPr lang="en-US"/>
              <a:t>Eligibility Criteria</a:t>
            </a:r>
          </a:p>
        </p:txBody>
      </p:sp>
      <p:sp>
        <p:nvSpPr>
          <p:cNvPr id="13315" name="Rectangle 3"/>
          <p:cNvSpPr>
            <a:spLocks noGrp="1" noChangeArrowheads="1"/>
          </p:cNvSpPr>
          <p:nvPr>
            <p:ph type="body" idx="1"/>
          </p:nvPr>
        </p:nvSpPr>
        <p:spPr>
          <a:solidFill>
            <a:schemeClr val="accent1"/>
          </a:solidFill>
        </p:spPr>
        <p:txBody>
          <a:bodyPr/>
          <a:lstStyle/>
          <a:p>
            <a:pPr marL="609600" indent="-609600">
              <a:lnSpc>
                <a:spcPct val="90000"/>
              </a:lnSpc>
            </a:pPr>
            <a:r>
              <a:rPr lang="en-US" sz="2400"/>
              <a:t>Dimension C – Academic Performance</a:t>
            </a:r>
          </a:p>
          <a:p>
            <a:pPr marL="609600" indent="-609600">
              <a:lnSpc>
                <a:spcPct val="90000"/>
              </a:lnSpc>
              <a:buFontTx/>
              <a:buNone/>
            </a:pPr>
            <a:r>
              <a:rPr lang="en-US" sz="2400"/>
              <a:t> 	South Carolina Performance Tasks</a:t>
            </a:r>
          </a:p>
          <a:p>
            <a:pPr marL="609600" indent="-609600">
              <a:lnSpc>
                <a:spcPct val="90000"/>
              </a:lnSpc>
              <a:buFontTx/>
              <a:buAutoNum type="arabicPeriod"/>
            </a:pPr>
            <a:r>
              <a:rPr lang="en-US" sz="2400"/>
              <a:t>At or above performance standard of 16 on verbal or non-verbal for third grade placement, 18 on verbal or non-verbal for fourth grade placement, 16 on verbal or 22 on non-verbal for fifth grade placement, 18 on verbal or 25 on non-verbal for sixth grade placement on SC Performance Tasks.</a:t>
            </a:r>
          </a:p>
          <a:p>
            <a:pPr marL="609600" indent="-609600">
              <a:lnSpc>
                <a:spcPct val="90000"/>
              </a:lnSpc>
              <a:buFontTx/>
              <a:buAutoNum type="arabicPeriod"/>
            </a:pPr>
            <a:r>
              <a:rPr lang="en-US" sz="2400"/>
              <a:t>At or above 3.75(on a 4.0 scale) grade point average for grades 7-12, core curriculum courses only.</a:t>
            </a:r>
          </a:p>
          <a:p>
            <a:pPr marL="609600" indent="-609600">
              <a:lnSpc>
                <a:spcPct val="90000"/>
              </a:lnSpc>
              <a:buFontTx/>
              <a:buNone/>
            </a:pPr>
            <a:r>
              <a:rPr lang="en-US" sz="2400"/>
              <a:t> Students who meet the eligibility criteria in at least </a:t>
            </a:r>
            <a:r>
              <a:rPr lang="en-US" sz="2400" u="sng"/>
              <a:t>two out</a:t>
            </a:r>
            <a:r>
              <a:rPr lang="en-US" sz="2400"/>
              <a:t> </a:t>
            </a:r>
          </a:p>
          <a:p>
            <a:pPr marL="609600" indent="-609600">
              <a:lnSpc>
                <a:spcPct val="90000"/>
              </a:lnSpc>
              <a:buFontTx/>
              <a:buNone/>
            </a:pPr>
            <a:r>
              <a:rPr lang="en-US" sz="2400" u="sng"/>
              <a:t>of three</a:t>
            </a:r>
            <a:r>
              <a:rPr lang="en-US" sz="2400"/>
              <a:t> dimensions are eligible for gifted and talented.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961</Words>
  <Application>Microsoft Office PowerPoint</Application>
  <PresentationFormat>On-screen Show (4:3)</PresentationFormat>
  <Paragraphs>129</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Academically Gifted and Talented Program for Greenwood District 50 2012</vt:lpstr>
      <vt:lpstr>Academically Gifted and Talented Program for Greenwood District 50</vt:lpstr>
      <vt:lpstr>In Greenwood School District 50, gifted and talented students are provided the following program services:</vt:lpstr>
      <vt:lpstr>Slide 4</vt:lpstr>
      <vt:lpstr>The description of gifted and talented from the National Excellence Report(1995) is as follows:</vt:lpstr>
      <vt:lpstr>Screening</vt:lpstr>
      <vt:lpstr>Eligibility Criteria</vt:lpstr>
      <vt:lpstr>Eligibility Criteria</vt:lpstr>
      <vt:lpstr>Eligibility Criteria</vt:lpstr>
      <vt:lpstr>Curriculum Components</vt:lpstr>
      <vt:lpstr> ACTS  Arts, Communication, and Theatre School of  Greenwood School District 50 </vt:lpstr>
      <vt:lpstr> ACTS    Arts, Communication, and Theatre School of                     Greenwood School District 50 </vt:lpstr>
      <vt:lpstr> ACTS  Arts, Communication, and Theatre School of  Greenwood School District 50 </vt:lpstr>
      <vt:lpstr>AVID  Advancement via Individual Determination Magnet Program Greenwood School District 50</vt:lpstr>
      <vt:lpstr>AVID  Advancement via Individual Determination Magnet Program Greenwood School District 50</vt:lpstr>
      <vt:lpstr>AVID  Advancement via Individual Determination Magnet Program Greenwood School District 50</vt:lpstr>
      <vt:lpstr>STEMS  Science, Technology, Engineering, and Math Magnet Program Greenwood School District 50</vt:lpstr>
      <vt:lpstr>STEMS   Science, Technology, Engineering, and Math Magnet Program Greenwood School District 50</vt:lpstr>
      <vt:lpstr>STEMS  Science, Technology, Engineering, and Math Magnet Program Greenwood School District 50</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Academically Gifted and Talented Program for Greenwood District 50</dc:title>
  <dc:creator>L10210</dc:creator>
  <cp:lastModifiedBy>Randy Vaughn</cp:lastModifiedBy>
  <cp:revision>36</cp:revision>
  <dcterms:created xsi:type="dcterms:W3CDTF">2005-06-15T17:16:31Z</dcterms:created>
  <dcterms:modified xsi:type="dcterms:W3CDTF">2012-08-15T19:05:33Z</dcterms:modified>
</cp:coreProperties>
</file>