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D6A33C-F4E3-416E-AC9A-4A3051A51989}" type="datetimeFigureOut">
              <a:rPr lang="en-US" smtClean="0"/>
              <a:pPr/>
              <a:t>10/4/2013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C2AFCE-5C82-4829-876C-3C3D769BE0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D6A33C-F4E3-416E-AC9A-4A3051A51989}" type="datetimeFigureOut">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2AFCE-5C82-4829-876C-3C3D769BE0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D6A33C-F4E3-416E-AC9A-4A3051A51989}"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D6A33C-F4E3-416E-AC9A-4A3051A51989}" type="datetimeFigureOut">
              <a:rPr lang="en-US" smtClean="0"/>
              <a:pPr/>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D6A33C-F4E3-416E-AC9A-4A3051A51989}" type="datetimeFigureOut">
              <a:rPr lang="en-US" smtClean="0"/>
              <a:pPr/>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A33C-F4E3-416E-AC9A-4A3051A51989}" type="datetimeFigureOut">
              <a:rPr lang="en-US" smtClean="0"/>
              <a:pPr/>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D6A33C-F4E3-416E-AC9A-4A3051A51989}"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2AFCE-5C82-4829-876C-3C3D769BE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D6A33C-F4E3-416E-AC9A-4A3051A51989}" type="datetimeFigureOut">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4C2AFCE-5C82-4829-876C-3C3D769BE00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D6A33C-F4E3-416E-AC9A-4A3051A51989}" type="datetimeFigureOut">
              <a:rPr lang="en-US" smtClean="0"/>
              <a:pPr/>
              <a:t>10/4/2013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C2AFCE-5C82-4829-876C-3C3D769BE00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Internet Conduct and You</a:t>
            </a:r>
            <a:endParaRPr lang="en-US" dirty="0"/>
          </a:p>
        </p:txBody>
      </p:sp>
      <p:sp>
        <p:nvSpPr>
          <p:cNvPr id="3" name="Subtitle 2"/>
          <p:cNvSpPr>
            <a:spLocks noGrp="1"/>
          </p:cNvSpPr>
          <p:nvPr>
            <p:ph type="subTitle" idx="1"/>
          </p:nvPr>
        </p:nvSpPr>
        <p:spPr/>
        <p:txBody>
          <a:bodyPr>
            <a:normAutofit/>
          </a:bodyPr>
          <a:lstStyle/>
          <a:p>
            <a:pPr algn="ctr"/>
            <a:r>
              <a:rPr lang="en-US" dirty="0" smtClean="0"/>
              <a:t>Proper Internet and Social Media Usage</a:t>
            </a:r>
          </a:p>
          <a:p>
            <a:pPr algn="ctr"/>
            <a:endParaRPr lang="en-US" dirty="0" smtClean="0"/>
          </a:p>
          <a:p>
            <a:pPr algn="ctr"/>
            <a:r>
              <a:rPr lang="en-US" sz="4000" dirty="0" smtClean="0"/>
              <a:t>2012</a:t>
            </a:r>
          </a:p>
        </p:txBody>
      </p:sp>
    </p:spTree>
    <p:extLst>
      <p:ext uri="{BB962C8B-B14F-4D97-AF65-F5344CB8AC3E}">
        <p14:creationId xmlns="" xmlns:p14="http://schemas.microsoft.com/office/powerpoint/2010/main" val="392521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Internet Usage While on Premise</a:t>
            </a:r>
            <a:endParaRPr lang="en-US" dirty="0"/>
          </a:p>
        </p:txBody>
      </p:sp>
      <p:sp>
        <p:nvSpPr>
          <p:cNvPr id="3" name="Content Placeholder 2"/>
          <p:cNvSpPr>
            <a:spLocks noGrp="1"/>
          </p:cNvSpPr>
          <p:nvPr>
            <p:ph idx="1"/>
          </p:nvPr>
        </p:nvSpPr>
        <p:spPr/>
        <p:txBody>
          <a:bodyPr>
            <a:normAutofit/>
          </a:bodyPr>
          <a:lstStyle/>
          <a:p>
            <a:r>
              <a:rPr lang="en-US" sz="2400" dirty="0" smtClean="0"/>
              <a:t>Board Policy </a:t>
            </a:r>
            <a:r>
              <a:rPr lang="en-US" sz="2400" i="1" dirty="0" smtClean="0"/>
              <a:t>GBEAA (The Internet Acceptable Use Policy)</a:t>
            </a:r>
            <a:r>
              <a:rPr lang="en-US" sz="2400" dirty="0" smtClean="0"/>
              <a:t>:</a:t>
            </a:r>
            <a:endParaRPr lang="en-US" sz="2400" i="1" dirty="0" smtClean="0"/>
          </a:p>
          <a:p>
            <a:pPr lvl="1"/>
            <a:r>
              <a:rPr lang="en-US" i="1" dirty="0" smtClean="0"/>
              <a:t>“Employees  </a:t>
            </a:r>
            <a:r>
              <a:rPr lang="en-US" i="1" dirty="0"/>
              <a:t>will  have  access  to  the  Internet  for  the  purpose  of instruction,  resources  and  staff development. Access to the Internet is a privilege, not a right. With this privilege, there also is a responsibility to use the Internet solely for educational purposes.  Access to inappropriate areas of the Internet on district equipment is strictly forbidden.  Access to inappropriate areas will be judged  on  the  basis  of  what  a  reasonable  and  prudent  person  would  access  if  students  were present</a:t>
            </a:r>
            <a:r>
              <a:rPr lang="en-US" i="1" dirty="0" smtClean="0"/>
              <a:t>.” </a:t>
            </a:r>
          </a:p>
        </p:txBody>
      </p:sp>
    </p:spTree>
    <p:extLst>
      <p:ext uri="{BB962C8B-B14F-4D97-AF65-F5344CB8AC3E}">
        <p14:creationId xmlns="" xmlns:p14="http://schemas.microsoft.com/office/powerpoint/2010/main" val="400177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Minimize and/or refrain from visits to non-work related Internet websites</a:t>
            </a:r>
          </a:p>
          <a:p>
            <a:r>
              <a:rPr lang="en-US" b="1" u="sng" dirty="0" smtClean="0"/>
              <a:t>NEVER</a:t>
            </a:r>
            <a:r>
              <a:rPr lang="en-US" b="1" dirty="0" smtClean="0"/>
              <a:t> visit any website that would be considered pornographic, vulgar, obscene, or otherwise completely unsuited for a school district environment</a:t>
            </a:r>
          </a:p>
          <a:p>
            <a:r>
              <a:rPr lang="en-US" dirty="0" smtClean="0"/>
              <a:t>Keep in mind that ALL employee Internet activity is recorded by the district should a question about usage arise</a:t>
            </a:r>
          </a:p>
        </p:txBody>
      </p:sp>
    </p:spTree>
    <p:extLst>
      <p:ext uri="{BB962C8B-B14F-4D97-AF65-F5344CB8AC3E}">
        <p14:creationId xmlns="" xmlns:p14="http://schemas.microsoft.com/office/powerpoint/2010/main" val="38905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Usage</a:t>
            </a:r>
            <a:endParaRPr lang="en-US" dirty="0"/>
          </a:p>
        </p:txBody>
      </p:sp>
      <p:sp>
        <p:nvSpPr>
          <p:cNvPr id="3" name="Content Placeholder 2"/>
          <p:cNvSpPr>
            <a:spLocks noGrp="1"/>
          </p:cNvSpPr>
          <p:nvPr>
            <p:ph idx="1"/>
          </p:nvPr>
        </p:nvSpPr>
        <p:spPr/>
        <p:txBody>
          <a:bodyPr/>
          <a:lstStyle/>
          <a:p>
            <a:r>
              <a:rPr lang="en-US" sz="2400" dirty="0"/>
              <a:t>Board Policy </a:t>
            </a:r>
            <a:r>
              <a:rPr lang="en-US" sz="2400" i="1" dirty="0"/>
              <a:t>GBEAA (The Internet Acceptable Use Policy</a:t>
            </a:r>
            <a:r>
              <a:rPr lang="en-US" sz="2400" i="1" dirty="0" smtClean="0"/>
              <a:t>)</a:t>
            </a:r>
            <a:r>
              <a:rPr lang="en-US" sz="2400" dirty="0" smtClean="0"/>
              <a:t>:</a:t>
            </a:r>
          </a:p>
          <a:p>
            <a:pPr lvl="1"/>
            <a:r>
              <a:rPr lang="en-US" sz="2200" i="1" dirty="0" smtClean="0"/>
              <a:t>“All </a:t>
            </a:r>
            <a:r>
              <a:rPr lang="en-US" sz="2200" i="1" dirty="0"/>
              <a:t>electronic messages created, transmitted or received via the district's email system, including those created, transmitted or received for personal use, are the property of the district. Email messages may be subject to discovery proceedings in legal actions.  As such, the district reserves the right to archive, monitor and/or review all use of its email system and users should not have any expectation of privacy in any electronic message created, transmitted or received on the district's email system. Although the district email systems have security mechanisms in place, there is no way to ensure total security of the district’s system</a:t>
            </a:r>
            <a:r>
              <a:rPr lang="en-US" sz="2200" i="1" dirty="0" smtClean="0"/>
              <a:t>.”</a:t>
            </a:r>
            <a:endParaRPr lang="en-US" sz="2200" i="1" dirty="0"/>
          </a:p>
          <a:p>
            <a:endParaRPr lang="en-US" dirty="0"/>
          </a:p>
        </p:txBody>
      </p:sp>
    </p:spTree>
    <p:extLst>
      <p:ext uri="{BB962C8B-B14F-4D97-AF65-F5344CB8AC3E}">
        <p14:creationId xmlns="" xmlns:p14="http://schemas.microsoft.com/office/powerpoint/2010/main" val="279813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All e-mails sent/received via your district-provided e-mail account are retained and can be subject to FOIA requests</a:t>
            </a:r>
          </a:p>
          <a:p>
            <a:r>
              <a:rPr lang="en-US" dirty="0" smtClean="0"/>
              <a:t>There should be no expectation of privacy through e-mail communication</a:t>
            </a:r>
          </a:p>
          <a:p>
            <a:r>
              <a:rPr lang="en-US" dirty="0" smtClean="0"/>
              <a:t>Refrain from sending e-mails or “forwards” containing jokes, political content, and/or obscene material</a:t>
            </a:r>
          </a:p>
          <a:p>
            <a:r>
              <a:rPr lang="en-US" dirty="0" smtClean="0"/>
              <a:t>Refrain from using your district-provided e-mail account to sign up for personal, non-district related items or websites.</a:t>
            </a:r>
            <a:endParaRPr lang="en-US" dirty="0"/>
          </a:p>
        </p:txBody>
      </p:sp>
    </p:spTree>
    <p:extLst>
      <p:ext uri="{BB962C8B-B14F-4D97-AF65-F5344CB8AC3E}">
        <p14:creationId xmlns="" xmlns:p14="http://schemas.microsoft.com/office/powerpoint/2010/main" val="42669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Media/Social Networking</a:t>
            </a:r>
            <a:endParaRPr lang="en-US" dirty="0"/>
          </a:p>
        </p:txBody>
      </p:sp>
      <p:sp>
        <p:nvSpPr>
          <p:cNvPr id="3" name="Content Placeholder 2"/>
          <p:cNvSpPr>
            <a:spLocks noGrp="1"/>
          </p:cNvSpPr>
          <p:nvPr>
            <p:ph idx="1"/>
          </p:nvPr>
        </p:nvSpPr>
        <p:spPr/>
        <p:txBody>
          <a:bodyPr>
            <a:normAutofit lnSpcReduction="10000"/>
          </a:bodyPr>
          <a:lstStyle/>
          <a:p>
            <a:r>
              <a:rPr lang="en-US" sz="2800" dirty="0"/>
              <a:t>Board Policy </a:t>
            </a:r>
            <a:r>
              <a:rPr lang="en-US" sz="2800" i="1" dirty="0" smtClean="0"/>
              <a:t>GBEB</a:t>
            </a:r>
          </a:p>
          <a:p>
            <a:pPr lvl="1"/>
            <a:r>
              <a:rPr lang="en-US" i="1" dirty="0" smtClean="0"/>
              <a:t>“</a:t>
            </a:r>
            <a:r>
              <a:rPr lang="en-US" i="1" dirty="0"/>
              <a:t>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a:t>
            </a:r>
            <a:r>
              <a:rPr lang="en-US" i="1" dirty="0" smtClean="0"/>
              <a:t>.”</a:t>
            </a:r>
          </a:p>
          <a:p>
            <a:pPr lvl="1"/>
            <a:endParaRPr lang="en-US" i="1" dirty="0" smtClean="0"/>
          </a:p>
          <a:p>
            <a:pPr lvl="1"/>
            <a:endParaRPr lang="en-US" dirty="0"/>
          </a:p>
        </p:txBody>
      </p:sp>
    </p:spTree>
    <p:extLst>
      <p:ext uri="{BB962C8B-B14F-4D97-AF65-F5344CB8AC3E}">
        <p14:creationId xmlns="" xmlns:p14="http://schemas.microsoft.com/office/powerpoint/2010/main" val="40767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Items posted online to your personal website or Facebook/Twitter/etc.  accounts </a:t>
            </a:r>
            <a:r>
              <a:rPr lang="en-US" b="1" dirty="0" smtClean="0"/>
              <a:t>WILL</a:t>
            </a:r>
            <a:r>
              <a:rPr lang="en-US" dirty="0" smtClean="0"/>
              <a:t> be the concern of the district if it would compromise your ability to perform your job duties or is deemed illegal/unprofessional</a:t>
            </a:r>
          </a:p>
          <a:p>
            <a:r>
              <a:rPr lang="en-US" b="1" u="sng" dirty="0" smtClean="0"/>
              <a:t>NEVER</a:t>
            </a:r>
            <a:r>
              <a:rPr lang="en-US" b="1" dirty="0" smtClean="0"/>
              <a:t> post or share student information (student work, demographic information, etc.) on </a:t>
            </a:r>
            <a:r>
              <a:rPr lang="en-US" b="1" u="sng" dirty="0" smtClean="0"/>
              <a:t>PRIVATE</a:t>
            </a:r>
            <a:r>
              <a:rPr lang="en-US" b="1" dirty="0" smtClean="0"/>
              <a:t> Internet sites</a:t>
            </a:r>
          </a:p>
          <a:p>
            <a:r>
              <a:rPr lang="en-US" dirty="0" smtClean="0"/>
              <a:t>Refrain from posting or sharing items that would cause one to question your professionalism</a:t>
            </a:r>
            <a:endParaRPr lang="en-US" dirty="0"/>
          </a:p>
        </p:txBody>
      </p:sp>
    </p:spTree>
    <p:extLst>
      <p:ext uri="{BB962C8B-B14F-4D97-AF65-F5344CB8AC3E}">
        <p14:creationId xmlns="" xmlns:p14="http://schemas.microsoft.com/office/powerpoint/2010/main" val="409619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Items of Note</a:t>
            </a:r>
            <a:endParaRPr lang="en-US" dirty="0"/>
          </a:p>
        </p:txBody>
      </p:sp>
      <p:sp>
        <p:nvSpPr>
          <p:cNvPr id="3" name="Content Placeholder 2"/>
          <p:cNvSpPr>
            <a:spLocks noGrp="1"/>
          </p:cNvSpPr>
          <p:nvPr>
            <p:ph idx="1"/>
          </p:nvPr>
        </p:nvSpPr>
        <p:spPr/>
        <p:txBody>
          <a:bodyPr/>
          <a:lstStyle/>
          <a:p>
            <a:r>
              <a:rPr lang="en-US" dirty="0" smtClean="0"/>
              <a:t>All teacher-student communication should remain public</a:t>
            </a:r>
          </a:p>
          <a:p>
            <a:pPr lvl="1"/>
            <a:r>
              <a:rPr lang="en-US" dirty="0" smtClean="0"/>
              <a:t>Refrain from sharing your personal information with students (cell phone number, Facebook page, etc.)</a:t>
            </a:r>
          </a:p>
          <a:p>
            <a:r>
              <a:rPr lang="en-US" dirty="0" smtClean="0"/>
              <a:t>First Amendment Rights</a:t>
            </a:r>
          </a:p>
          <a:p>
            <a:pPr lvl="1"/>
            <a:r>
              <a:rPr lang="en-US" dirty="0" smtClean="0"/>
              <a:t>Yes, you have them – but the district also </a:t>
            </a:r>
            <a:r>
              <a:rPr lang="en-US" dirty="0" smtClean="0"/>
              <a:t>has the </a:t>
            </a:r>
            <a:r>
              <a:rPr lang="en-US" dirty="0" smtClean="0"/>
              <a:t>responsibility to protect students, staff members, and the integrity of the educational process</a:t>
            </a:r>
          </a:p>
          <a:p>
            <a:endParaRPr lang="en-US" dirty="0"/>
          </a:p>
        </p:txBody>
      </p:sp>
    </p:spTree>
    <p:extLst>
      <p:ext uri="{BB962C8B-B14F-4D97-AF65-F5344CB8AC3E}">
        <p14:creationId xmlns="" xmlns:p14="http://schemas.microsoft.com/office/powerpoint/2010/main" val="15390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 of Module</a:t>
            </a:r>
            <a:endParaRPr lang="en-US" dirty="0"/>
          </a:p>
        </p:txBody>
      </p:sp>
      <p:sp>
        <p:nvSpPr>
          <p:cNvPr id="3" name="Content Placeholder 2"/>
          <p:cNvSpPr>
            <a:spLocks noGrp="1"/>
          </p:cNvSpPr>
          <p:nvPr>
            <p:ph idx="1"/>
          </p:nvPr>
        </p:nvSpPr>
        <p:spPr>
          <a:xfrm>
            <a:off x="2362200" y="2667000"/>
            <a:ext cx="5943600" cy="3657600"/>
          </a:xfrm>
        </p:spPr>
        <p:txBody>
          <a:bodyPr/>
          <a:lstStyle/>
          <a:p>
            <a:pPr marL="274320" lvl="4" indent="-274320">
              <a:buClr>
                <a:schemeClr val="accent3"/>
              </a:buClr>
              <a:buSzPct val="95000"/>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extLst>
      <p:ext uri="{BB962C8B-B14F-4D97-AF65-F5344CB8AC3E}">
        <p14:creationId xmlns="" xmlns:p14="http://schemas.microsoft.com/office/powerpoint/2010/main" val="90864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TotalTime>
  <Words>599</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Internet Conduct and You</vt:lpstr>
      <vt:lpstr>Internet Usage While on Premise</vt:lpstr>
      <vt:lpstr>What This Means</vt:lpstr>
      <vt:lpstr>E-Mail Usage</vt:lpstr>
      <vt:lpstr>What This Means</vt:lpstr>
      <vt:lpstr>Social Media/Social Networking</vt:lpstr>
      <vt:lpstr>What This Means</vt:lpstr>
      <vt:lpstr>A Few Items of Note</vt:lpstr>
      <vt:lpstr>End of Module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Usage and You</dc:title>
  <dc:creator>lloydz</dc:creator>
  <cp:lastModifiedBy>Randy Vaughn</cp:lastModifiedBy>
  <cp:revision>20</cp:revision>
  <dcterms:created xsi:type="dcterms:W3CDTF">2012-05-31T19:30:13Z</dcterms:created>
  <dcterms:modified xsi:type="dcterms:W3CDTF">2013-10-04T12:37:48Z</dcterms:modified>
</cp:coreProperties>
</file>