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6"/>
  </p:notesMasterIdLst>
  <p:sldIdLst>
    <p:sldId id="256" r:id="rId2"/>
    <p:sldId id="258" r:id="rId3"/>
    <p:sldId id="261" r:id="rId4"/>
    <p:sldId id="257" r:id="rId5"/>
    <p:sldId id="259" r:id="rId6"/>
    <p:sldId id="263" r:id="rId7"/>
    <p:sldId id="264" r:id="rId8"/>
    <p:sldId id="277" r:id="rId9"/>
    <p:sldId id="279" r:id="rId10"/>
    <p:sldId id="280" r:id="rId11"/>
    <p:sldId id="278" r:id="rId12"/>
    <p:sldId id="282" r:id="rId13"/>
    <p:sldId id="271" r:id="rId14"/>
    <p:sldId id="28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00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1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1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160877C-48AE-41A3-B7C6-3914350667E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1D1DC0C7-7186-4AF0-8DF0-AAB9A8992AEE}" type="slidenum">
              <a:rPr lang="en-US" smtClean="0"/>
              <a:pPr/>
              <a:t>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2CC23A0-F1A2-4C7F-AED8-A576B21585AE}" type="slidenum">
              <a:rPr lang="en-US" smtClean="0"/>
              <a:pPr/>
              <a:t>10</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F383500-E0DE-4A7C-8ECF-2DEC22C07C03}" type="slidenum">
              <a:rPr lang="en-US" smtClean="0"/>
              <a:pPr/>
              <a:t>11</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685800" y="4495800"/>
            <a:ext cx="5486400" cy="3962400"/>
          </a:xfrm>
          <a:noFill/>
          <a:ln/>
        </p:spPr>
        <p:txBody>
          <a:bodyPr/>
          <a:lstStyle/>
          <a:p>
            <a:pPr eaLnBrk="1" hangingPunct="1"/>
            <a:r>
              <a:rPr lang="en-US" smtClean="0"/>
              <a:t>Discuss the list on the slide.</a:t>
            </a:r>
          </a:p>
          <a:p>
            <a:pPr eaLnBrk="1" hangingPunct="1"/>
            <a:endParaRPr lang="en-US" smtClean="0"/>
          </a:p>
          <a:p>
            <a:pPr eaLnBrk="1" hangingPunct="1"/>
            <a:r>
              <a:rPr lang="en-US" smtClean="0"/>
              <a:t>Ask participants if they know of any injuries caused by one of these risk factors.  Have them tell what the injury was, the risk factor and how could have it been avoided.</a:t>
            </a:r>
          </a:p>
          <a:p>
            <a:pPr eaLnBrk="1" hangingPunct="1"/>
            <a:endParaRPr lang="en-US" smtClean="0"/>
          </a:p>
          <a:p>
            <a:pPr eaLnBrk="1" hangingPunct="1"/>
            <a:r>
              <a:rPr lang="en-US" smtClean="0"/>
              <a:t>Remember, without good housekeeping practices, any other preventative measures such as  installation of sophisticated flooring, specialty footwear or training on techniques of walking will never be fully effective.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72F4174-C0E5-40A0-AAEB-835C1578A4BE}" type="slidenum">
              <a:rPr lang="en-US" smtClean="0"/>
              <a:pPr/>
              <a:t>13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2E4D231-C16B-499D-95A1-2B3954E90D4C}" type="slidenum">
              <a:rPr lang="en-US" smtClean="0"/>
              <a:pPr/>
              <a:t>14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79973E8-6F29-42DD-9A25-81FD2DF93A85}" type="slidenum">
              <a:rPr lang="en-US" smtClean="0"/>
              <a:pPr/>
              <a:t>2</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DE265F9-B57A-4C2E-9317-0F2D875E40C1}" type="slidenum">
              <a:rPr lang="en-US" smtClean="0"/>
              <a:pPr/>
              <a:t>3</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98C3E39-7B1C-4BE4-B8E4-5CF211A3E0F3}" type="slidenum">
              <a:rPr lang="en-US" smtClean="0"/>
              <a:pPr/>
              <a:t>4</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2E9E878-C7C1-43DD-87C1-E7B06225D928}" type="slidenum">
              <a:rPr lang="en-US" smtClean="0"/>
              <a:pPr/>
              <a:t>5</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69C01DD-B2A0-455D-A80D-AAFFD39D4728}" type="slidenum">
              <a:rPr lang="en-US" smtClean="0"/>
              <a:pPr/>
              <a:t>6</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03F06AE-DC92-4A4A-A571-2469AD7A37FB}" type="slidenum">
              <a:rPr lang="en-US" smtClean="0"/>
              <a:pPr/>
              <a:t>7</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E7C1338-F29A-41FD-9B1E-3C7831604B9F}" type="slidenum">
              <a:rPr lang="en-US" smtClean="0"/>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FDC9DB6-185C-40D8-B3EB-21A0B70A02AB}" type="slidenum">
              <a:rPr lang="en-US" smtClean="0"/>
              <a:pPr/>
              <a:t>9</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11981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11981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9A016365-027E-46C5-B19F-6876F1630B85}"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D55062E-EB77-48F7-B543-9AEC74817E61}"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4E5FF5-7415-49BD-B76C-2ECEDAA4285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6E75B6A-0841-4853-B322-86F96D5C8D1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C9CBF8-06DF-4EC6-892E-30E1D58B91D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8E7D4A-B096-44F7-A7AD-FC7ECAC5A5B7}"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D66031F-9B45-4FCE-85E0-C64671CFDED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82989BB-CB2D-49D5-8CF8-396A2C071C0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3331AEE-6A63-4A09-963E-EB0E100C3984}"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152114F-F932-4598-9492-C8F92C1F2625}"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45AB854-BAC5-4E83-9899-338BC1084E71}"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878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1187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11879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BEFE76E6-168E-4A6A-851F-CCB3AD33EB0B}" type="slidenum">
              <a:rPr lang="en-US" altLang="en-US"/>
              <a:pPr>
                <a:defRPr/>
              </a:pPr>
              <a:t>‹#›</a:t>
            </a:fld>
            <a:endParaRPr lang="en-US" altLang="en-US"/>
          </a:p>
        </p:txBody>
      </p:sp>
      <p:sp>
        <p:nvSpPr>
          <p:cNvPr id="1187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11879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3"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uncanr@gwd50.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05000" y="1295400"/>
            <a:ext cx="7010400" cy="2209800"/>
          </a:xfrm>
        </p:spPr>
        <p:txBody>
          <a:bodyPr/>
          <a:lstStyle/>
          <a:p>
            <a:pPr eaLnBrk="1" hangingPunct="1"/>
            <a:r>
              <a:rPr lang="en-US" sz="5300" smtClean="0">
                <a:latin typeface="Monotype Corsiva" pitchFamily="66" charset="0"/>
              </a:rPr>
              <a:t>Slips, Trips, and </a:t>
            </a:r>
            <a:br>
              <a:rPr lang="en-US" sz="5300" smtClean="0">
                <a:latin typeface="Monotype Corsiva" pitchFamily="66" charset="0"/>
              </a:rPr>
            </a:br>
            <a:r>
              <a:rPr lang="en-US" sz="5300" smtClean="0">
                <a:latin typeface="Monotype Corsiva" pitchFamily="66" charset="0"/>
              </a:rPr>
              <a:t>Falls Prevention</a:t>
            </a:r>
            <a:br>
              <a:rPr lang="en-US" sz="5300" smtClean="0">
                <a:latin typeface="Monotype Corsiva" pitchFamily="66" charset="0"/>
              </a:rPr>
            </a:br>
            <a:r>
              <a:rPr lang="en-US" sz="5300" smtClean="0">
                <a:latin typeface="Monotype Corsiva" pitchFamily="66" charset="0"/>
              </a:rPr>
              <a:t>2012</a:t>
            </a:r>
            <a:br>
              <a:rPr lang="en-US" sz="5300" smtClean="0">
                <a:latin typeface="Monotype Corsiva" pitchFamily="66" charset="0"/>
              </a:rPr>
            </a:br>
            <a:r>
              <a:rPr lang="en-US" sz="5300" smtClean="0">
                <a:latin typeface="Monotype Corsiva" pitchFamily="66" charset="0"/>
              </a:rPr>
              <a:t/>
            </a:r>
            <a:br>
              <a:rPr lang="en-US" sz="5300" smtClean="0">
                <a:latin typeface="Monotype Corsiva" pitchFamily="66" charset="0"/>
              </a:rPr>
            </a:br>
            <a:r>
              <a:rPr lang="en-US" sz="5300" smtClean="0">
                <a:latin typeface="Monotype Corsiva" pitchFamily="66" charset="0"/>
              </a:rPr>
              <a:t/>
            </a:r>
            <a:br>
              <a:rPr lang="en-US" sz="5300" smtClean="0">
                <a:latin typeface="Monotype Corsiva" pitchFamily="66" charset="0"/>
              </a:rPr>
            </a:br>
            <a:endParaRPr lang="en-US" sz="3500" smtClean="0">
              <a:latin typeface="Verdana" pitchFamily="34" charset="0"/>
            </a:endParaRPr>
          </a:p>
        </p:txBody>
      </p:sp>
      <p:pic>
        <p:nvPicPr>
          <p:cNvPr id="3075" name="Picture 12" descr="topbanner2"/>
          <p:cNvPicPr>
            <a:picLocks noChangeAspect="1" noChangeArrowheads="1"/>
          </p:cNvPicPr>
          <p:nvPr/>
        </p:nvPicPr>
        <p:blipFill>
          <a:blip r:embed="rId3" cstate="print"/>
          <a:srcRect/>
          <a:stretch>
            <a:fillRect/>
          </a:stretch>
        </p:blipFill>
        <p:spPr bwMode="auto">
          <a:xfrm>
            <a:off x="609600" y="4572000"/>
            <a:ext cx="7915275" cy="1209675"/>
          </a:xfrm>
          <a:prstGeom prst="rect">
            <a:avLst/>
          </a:prstGeom>
          <a:noFill/>
          <a:ln w="9525">
            <a:noFill/>
            <a:miter lim="800000"/>
            <a:headEnd/>
            <a:tailEnd/>
          </a:ln>
        </p:spPr>
      </p:pic>
    </p:spTree>
  </p:cSld>
  <p:clrMapOvr>
    <a:masterClrMapping/>
  </p:clrMapOvr>
  <p:transition spd="med">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534400" cy="865187"/>
          </a:xfrm>
        </p:spPr>
        <p:txBody>
          <a:bodyPr/>
          <a:lstStyle/>
          <a:p>
            <a:pPr eaLnBrk="1" hangingPunct="1"/>
            <a:r>
              <a:rPr lang="en-US" sz="1900" b="1" smtClean="0">
                <a:solidFill>
                  <a:schemeClr val="bg1"/>
                </a:solidFill>
                <a:latin typeface="Verdana" pitchFamily="34" charset="0"/>
              </a:rPr>
              <a:t>             Other common hazards to Look out For</a:t>
            </a:r>
          </a:p>
        </p:txBody>
      </p:sp>
      <p:pic>
        <p:nvPicPr>
          <p:cNvPr id="12291" name="Picture 5" descr="Sidewalk2"/>
          <p:cNvPicPr>
            <a:picLocks noChangeAspect="1" noChangeArrowheads="1"/>
          </p:cNvPicPr>
          <p:nvPr/>
        </p:nvPicPr>
        <p:blipFill>
          <a:blip r:embed="rId3" cstate="print"/>
          <a:srcRect/>
          <a:stretch>
            <a:fillRect/>
          </a:stretch>
        </p:blipFill>
        <p:spPr bwMode="auto">
          <a:xfrm>
            <a:off x="2057400" y="1752600"/>
            <a:ext cx="4170363" cy="4724400"/>
          </a:xfrm>
          <a:prstGeom prst="rect">
            <a:avLst/>
          </a:prstGeom>
          <a:noFill/>
          <a:ln w="9525">
            <a:noFill/>
            <a:miter lim="800000"/>
            <a:headEnd/>
            <a:tailEnd/>
          </a:ln>
        </p:spPr>
      </p:pic>
      <p:sp>
        <p:nvSpPr>
          <p:cNvPr id="12292" name="Rectangle 6"/>
          <p:cNvSpPr>
            <a:spLocks noChangeArrowheads="1"/>
          </p:cNvSpPr>
          <p:nvPr/>
        </p:nvSpPr>
        <p:spPr bwMode="auto">
          <a:xfrm>
            <a:off x="533400" y="533400"/>
            <a:ext cx="6858000" cy="1066800"/>
          </a:xfrm>
          <a:prstGeom prst="rect">
            <a:avLst/>
          </a:prstGeom>
          <a:noFill/>
          <a:ln w="9525">
            <a:noFill/>
            <a:miter lim="800000"/>
            <a:headEnd/>
            <a:tailEnd/>
          </a:ln>
        </p:spPr>
        <p:txBody>
          <a:bodyPr>
            <a:spAutoFit/>
          </a:bodyPr>
          <a:lstStyle/>
          <a:p>
            <a:pPr eaLnBrk="0" hangingPunct="0"/>
            <a:r>
              <a:rPr lang="en-US" sz="3200" b="1">
                <a:latin typeface="Verdana" pitchFamily="34" charset="0"/>
              </a:rPr>
              <a:t>Report These </a:t>
            </a:r>
            <a:br>
              <a:rPr lang="en-US" sz="3200" b="1">
                <a:latin typeface="Verdana" pitchFamily="34" charset="0"/>
              </a:rPr>
            </a:br>
            <a:r>
              <a:rPr lang="en-US" sz="3200" b="1">
                <a:latin typeface="Verdana" pitchFamily="34" charset="0"/>
              </a:rPr>
              <a:t>Conditions Immediately</a:t>
            </a:r>
          </a:p>
        </p:txBody>
      </p:sp>
      <p:sp>
        <p:nvSpPr>
          <p:cNvPr id="12293" name="AutoShape 8"/>
          <p:cNvSpPr>
            <a:spLocks noChangeArrowheads="1"/>
          </p:cNvSpPr>
          <p:nvPr/>
        </p:nvSpPr>
        <p:spPr bwMode="auto">
          <a:xfrm>
            <a:off x="4419600" y="4114800"/>
            <a:ext cx="1676400" cy="457200"/>
          </a:xfrm>
          <a:prstGeom prst="leftArrow">
            <a:avLst>
              <a:gd name="adj1" fmla="val 50000"/>
              <a:gd name="adj2" fmla="val 91667"/>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800" smtClean="0">
                <a:latin typeface="Verdana" pitchFamily="34" charset="0"/>
              </a:rPr>
              <a:t>Housekeeping</a:t>
            </a:r>
          </a:p>
        </p:txBody>
      </p:sp>
      <p:sp>
        <p:nvSpPr>
          <p:cNvPr id="130051" name="Rectangle 3"/>
          <p:cNvSpPr>
            <a:spLocks noGrp="1" noChangeArrowheads="1"/>
          </p:cNvSpPr>
          <p:nvPr>
            <p:ph type="body" idx="1"/>
          </p:nvPr>
        </p:nvSpPr>
        <p:spPr>
          <a:xfrm>
            <a:off x="457200" y="1295400"/>
            <a:ext cx="8077200" cy="5410200"/>
          </a:xfrm>
        </p:spPr>
        <p:txBody>
          <a:bodyPr/>
          <a:lstStyle/>
          <a:p>
            <a:pPr marL="0" indent="0" eaLnBrk="1" hangingPunct="1">
              <a:lnSpc>
                <a:spcPct val="90000"/>
              </a:lnSpc>
            </a:pPr>
            <a:r>
              <a:rPr lang="en-US" sz="2600" smtClean="0"/>
              <a:t> Close file cabinet or storage drawers</a:t>
            </a:r>
          </a:p>
          <a:p>
            <a:pPr marL="0" indent="0" eaLnBrk="1" hangingPunct="1">
              <a:lnSpc>
                <a:spcPct val="90000"/>
              </a:lnSpc>
              <a:buFont typeface="Wingdings" pitchFamily="2" charset="2"/>
              <a:buNone/>
            </a:pPr>
            <a:endParaRPr lang="en-US" sz="2600" smtClean="0"/>
          </a:p>
          <a:p>
            <a:pPr marL="0" indent="0" eaLnBrk="1" hangingPunct="1">
              <a:lnSpc>
                <a:spcPct val="90000"/>
              </a:lnSpc>
            </a:pPr>
            <a:r>
              <a:rPr lang="en-US" sz="2600" smtClean="0"/>
              <a:t>Report cables/wires that cross walkway</a:t>
            </a:r>
          </a:p>
          <a:p>
            <a:pPr marL="0" indent="0" eaLnBrk="1" hangingPunct="1">
              <a:lnSpc>
                <a:spcPct val="90000"/>
              </a:lnSpc>
              <a:buFont typeface="Wingdings" pitchFamily="2" charset="2"/>
              <a:buNone/>
            </a:pPr>
            <a:endParaRPr lang="en-US" sz="2600" smtClean="0"/>
          </a:p>
          <a:p>
            <a:pPr marL="0" indent="0" eaLnBrk="1" hangingPunct="1">
              <a:lnSpc>
                <a:spcPct val="90000"/>
              </a:lnSpc>
            </a:pPr>
            <a:r>
              <a:rPr lang="en-US" sz="2600" smtClean="0"/>
              <a:t>Keep working areas and walkways well lit and clear</a:t>
            </a:r>
          </a:p>
          <a:p>
            <a:pPr marL="0" indent="0" eaLnBrk="1" hangingPunct="1">
              <a:lnSpc>
                <a:spcPct val="90000"/>
              </a:lnSpc>
              <a:buFont typeface="Wingdings" pitchFamily="2" charset="2"/>
              <a:buNone/>
            </a:pPr>
            <a:endParaRPr lang="en-US" sz="2600" smtClean="0"/>
          </a:p>
          <a:p>
            <a:pPr marL="0" indent="0" eaLnBrk="1" hangingPunct="1">
              <a:lnSpc>
                <a:spcPct val="90000"/>
              </a:lnSpc>
            </a:pPr>
            <a:r>
              <a:rPr lang="en-US" sz="2600" smtClean="0"/>
              <a:t>Report burned out bulbs</a:t>
            </a:r>
          </a:p>
          <a:p>
            <a:pPr marL="0" indent="0" eaLnBrk="1" hangingPunct="1">
              <a:lnSpc>
                <a:spcPct val="90000"/>
              </a:lnSpc>
              <a:buFont typeface="Wingdings" pitchFamily="2" charset="2"/>
              <a:buNone/>
            </a:pPr>
            <a:endParaRPr lang="en-US" sz="2600" smtClean="0"/>
          </a:p>
          <a:p>
            <a:pPr marL="0" indent="0" eaLnBrk="1" hangingPunct="1">
              <a:lnSpc>
                <a:spcPct val="90000"/>
              </a:lnSpc>
            </a:pPr>
            <a:r>
              <a:rPr lang="en-US" sz="2600" smtClean="0"/>
              <a:t>Be aware of your surroundings and report any perceived danger</a:t>
            </a:r>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0051"/>
                                        </p:tgtEl>
                                        <p:attrNameLst>
                                          <p:attrName>style.visibility</p:attrName>
                                        </p:attrNameLst>
                                      </p:cBhvr>
                                      <p:to>
                                        <p:strVal val="visible"/>
                                      </p:to>
                                    </p:set>
                                    <p:animEffect transition="in" filter="wipe(up)">
                                      <p:cBhvr>
                                        <p:cTn id="7" dur="500"/>
                                        <p:tgtEl>
                                          <p:spTgt spid="130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To Report an Injury</a:t>
            </a:r>
            <a:endParaRPr lang="en-US" sz="6000" dirty="0"/>
          </a:p>
        </p:txBody>
      </p:sp>
      <p:sp>
        <p:nvSpPr>
          <p:cNvPr id="3" name="Content Placeholder 2"/>
          <p:cNvSpPr>
            <a:spLocks noGrp="1"/>
          </p:cNvSpPr>
          <p:nvPr>
            <p:ph idx="1"/>
          </p:nvPr>
        </p:nvSpPr>
        <p:spPr>
          <a:xfrm>
            <a:off x="457200" y="1524000"/>
            <a:ext cx="8229600" cy="4911725"/>
          </a:xfrm>
        </p:spPr>
        <p:txBody>
          <a:bodyPr/>
          <a:lstStyle/>
          <a:p>
            <a:r>
              <a:rPr lang="en-US" sz="2400" dirty="0" smtClean="0"/>
              <a:t>Any employee who injures themselves while performing the duties of their job should report the injury immediately to the school nurse or, in their absence, the school secretary.</a:t>
            </a:r>
          </a:p>
          <a:p>
            <a:r>
              <a:rPr lang="en-US" sz="2400" dirty="0" smtClean="0"/>
              <a:t>No employee may, unless in an emergency, visit a physician, Urgent Care, or Emergency Room without prior authorization from Rebecca Duncan, WC representative.  </a:t>
            </a:r>
          </a:p>
          <a:p>
            <a:r>
              <a:rPr lang="en-US" sz="2400" dirty="0" smtClean="0"/>
              <a:t>Paperwork regarding any injury must be completed to submit to the District’s Worker’s Comp. Carrier.</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Verdana" pitchFamily="34" charset="0"/>
              </a:rPr>
              <a:t>Thank You</a:t>
            </a:r>
          </a:p>
        </p:txBody>
      </p:sp>
      <p:sp>
        <p:nvSpPr>
          <p:cNvPr id="14339" name="Rectangle 3"/>
          <p:cNvSpPr>
            <a:spLocks noGrp="1" noChangeArrowheads="1"/>
          </p:cNvSpPr>
          <p:nvPr>
            <p:ph type="body" idx="1"/>
          </p:nvPr>
        </p:nvSpPr>
        <p:spPr/>
        <p:txBody>
          <a:bodyPr/>
          <a:lstStyle/>
          <a:p>
            <a:pPr algn="ctr" eaLnBrk="1" hangingPunct="1">
              <a:buFont typeface="Wingdings" pitchFamily="2" charset="2"/>
              <a:buNone/>
            </a:pPr>
            <a:endParaRPr lang="en-US" i="1" smtClean="0"/>
          </a:p>
          <a:p>
            <a:pPr algn="ctr" eaLnBrk="1" hangingPunct="1">
              <a:buFont typeface="Wingdings" pitchFamily="2" charset="2"/>
              <a:buNone/>
            </a:pPr>
            <a:r>
              <a:rPr lang="en-US" i="1" smtClean="0"/>
              <a:t>…………….for taking the time to learn about safety and health and how to prevent future injuries and illnesses</a:t>
            </a:r>
            <a:r>
              <a:rPr lang="en-US" b="1" i="1" smtClean="0"/>
              <a:t>.</a:t>
            </a:r>
          </a:p>
          <a:p>
            <a:pPr algn="ctr" eaLnBrk="1" hangingPunct="1">
              <a:buFont typeface="Wingdings" pitchFamily="2" charset="2"/>
              <a:buNone/>
            </a:pPr>
            <a:endParaRPr lang="en-US" b="1" i="1" smtClean="0"/>
          </a:p>
          <a:p>
            <a:pPr algn="ctr" eaLnBrk="1" hangingPunct="1">
              <a:buFont typeface="Wingdings" pitchFamily="2" charset="2"/>
              <a:buNone/>
            </a:pPr>
            <a:r>
              <a:rPr lang="en-US" b="1" i="1" smtClean="0"/>
              <a:t>For Additional Information Contact:</a:t>
            </a:r>
          </a:p>
          <a:p>
            <a:pPr algn="ctr" eaLnBrk="1" hangingPunct="1">
              <a:buFont typeface="Wingdings" pitchFamily="2" charset="2"/>
              <a:buNone/>
            </a:pPr>
            <a:r>
              <a:rPr lang="en-US" b="1" i="1" smtClean="0">
                <a:hlinkClick r:id="rId3"/>
              </a:rPr>
              <a:t>duncanr@gwd50.org</a:t>
            </a:r>
            <a:endParaRPr lang="en-US" b="1" i="1" smtClean="0"/>
          </a:p>
          <a:p>
            <a:pPr algn="ctr" eaLnBrk="1" hangingPunct="1">
              <a:buFont typeface="Wingdings" pitchFamily="2" charset="2"/>
              <a:buNone/>
            </a:pPr>
            <a:endParaRPr lang="en-US" b="1" i="1"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6900" smtClean="0"/>
              <a:t>End of Module</a:t>
            </a:r>
          </a:p>
        </p:txBody>
      </p:sp>
      <p:sp>
        <p:nvSpPr>
          <p:cNvPr id="15363" name="Rectangle 3"/>
          <p:cNvSpPr>
            <a:spLocks noGrp="1" noChangeArrowheads="1"/>
          </p:cNvSpPr>
          <p:nvPr>
            <p:ph type="body" idx="1"/>
          </p:nvPr>
        </p:nvSpPr>
        <p:spPr>
          <a:xfrm>
            <a:off x="695325" y="2693988"/>
            <a:ext cx="7675563" cy="31242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8229600" cy="941387"/>
          </a:xfrm>
        </p:spPr>
        <p:txBody>
          <a:bodyPr/>
          <a:lstStyle/>
          <a:p>
            <a:pPr eaLnBrk="1" hangingPunct="1"/>
            <a:r>
              <a:rPr lang="en-US" sz="3800" smtClean="0">
                <a:latin typeface="Verdana" pitchFamily="34" charset="0"/>
              </a:rPr>
              <a:t>Issue – S T F</a:t>
            </a:r>
          </a:p>
        </p:txBody>
      </p:sp>
      <p:sp>
        <p:nvSpPr>
          <p:cNvPr id="4099" name="Rectangle 3"/>
          <p:cNvSpPr>
            <a:spLocks noGrp="1" noChangeArrowheads="1"/>
          </p:cNvSpPr>
          <p:nvPr>
            <p:ph type="body" idx="1"/>
          </p:nvPr>
        </p:nvSpPr>
        <p:spPr/>
        <p:txBody>
          <a:bodyPr/>
          <a:lstStyle/>
          <a:p>
            <a:pPr eaLnBrk="1" hangingPunct="1"/>
            <a:r>
              <a:rPr lang="en-US" sz="1900" b="1" smtClean="0"/>
              <a:t>STF’s represents </a:t>
            </a:r>
            <a:r>
              <a:rPr lang="en-US" sz="1900" b="1" u="sng" smtClean="0"/>
              <a:t>#1 cause of injury</a:t>
            </a:r>
          </a:p>
          <a:p>
            <a:pPr eaLnBrk="1" hangingPunct="1"/>
            <a:r>
              <a:rPr lang="en-US" sz="1900" b="1" smtClean="0"/>
              <a:t>STF’s occur in any part of the school environment both inside </a:t>
            </a:r>
          </a:p>
          <a:p>
            <a:pPr eaLnBrk="1" hangingPunct="1">
              <a:buFont typeface="Wingdings" pitchFamily="2" charset="2"/>
              <a:buNone/>
            </a:pPr>
            <a:r>
              <a:rPr lang="en-US" sz="1900" b="1" smtClean="0"/>
              <a:t>	and outside.</a:t>
            </a:r>
          </a:p>
          <a:p>
            <a:pPr eaLnBrk="1" hangingPunct="1"/>
            <a:r>
              <a:rPr lang="en-US" sz="1900" b="1" smtClean="0"/>
              <a:t>STF’s may result in serious outcomes and permanent injury</a:t>
            </a:r>
          </a:p>
          <a:p>
            <a:pPr eaLnBrk="1" hangingPunct="1"/>
            <a:r>
              <a:rPr lang="en-US" sz="1900" b="1" smtClean="0"/>
              <a:t>STF’s cost to both worker and employer can be great</a:t>
            </a:r>
          </a:p>
          <a:p>
            <a:pPr eaLnBrk="1" hangingPunct="1"/>
            <a:endParaRPr lang="en-US" sz="1900" b="1" smtClean="0"/>
          </a:p>
        </p:txBody>
      </p:sp>
      <p:sp>
        <p:nvSpPr>
          <p:cNvPr id="4100" name="Rectangle 4"/>
          <p:cNvSpPr>
            <a:spLocks noChangeArrowheads="1"/>
          </p:cNvSpPr>
          <p:nvPr/>
        </p:nvSpPr>
        <p:spPr bwMode="auto">
          <a:xfrm>
            <a:off x="533400" y="3962400"/>
            <a:ext cx="1938338" cy="420688"/>
          </a:xfrm>
          <a:prstGeom prst="rect">
            <a:avLst/>
          </a:prstGeom>
          <a:noFill/>
          <a:ln w="9525">
            <a:noFill/>
            <a:miter lim="800000"/>
            <a:headEnd/>
            <a:tailEnd/>
          </a:ln>
        </p:spPr>
        <p:txBody>
          <a:bodyPr wrap="none">
            <a:spAutoFit/>
          </a:bodyPr>
          <a:lstStyle/>
          <a:p>
            <a:pPr>
              <a:lnSpc>
                <a:spcPct val="90000"/>
              </a:lnSpc>
              <a:spcAft>
                <a:spcPct val="40000"/>
              </a:spcAft>
            </a:pPr>
            <a:r>
              <a:rPr lang="en-US" sz="1600" b="1">
                <a:latin typeface="Verdana" pitchFamily="34" charset="0"/>
              </a:rPr>
              <a:t>To the </a:t>
            </a:r>
            <a:r>
              <a:rPr lang="en-US" sz="1600" b="1" u="sng">
                <a:solidFill>
                  <a:srgbClr val="0000CC"/>
                </a:solidFill>
                <a:latin typeface="Verdana" pitchFamily="34" charset="0"/>
              </a:rPr>
              <a:t>Worker</a:t>
            </a:r>
            <a:r>
              <a:rPr lang="en-US" sz="2400" b="1">
                <a:latin typeface="Verdana" pitchFamily="34" charset="0"/>
              </a:rPr>
              <a:t>:</a:t>
            </a:r>
          </a:p>
        </p:txBody>
      </p:sp>
      <p:sp>
        <p:nvSpPr>
          <p:cNvPr id="4101" name="Rectangle 5"/>
          <p:cNvSpPr>
            <a:spLocks noChangeArrowheads="1"/>
          </p:cNvSpPr>
          <p:nvPr/>
        </p:nvSpPr>
        <p:spPr bwMode="auto">
          <a:xfrm>
            <a:off x="4419600" y="4191000"/>
            <a:ext cx="1889125" cy="312738"/>
          </a:xfrm>
          <a:prstGeom prst="rect">
            <a:avLst/>
          </a:prstGeom>
          <a:noFill/>
          <a:ln w="9525">
            <a:noFill/>
            <a:miter lim="800000"/>
            <a:headEnd/>
            <a:tailEnd/>
          </a:ln>
        </p:spPr>
        <p:txBody>
          <a:bodyPr wrap="none">
            <a:spAutoFit/>
          </a:bodyPr>
          <a:lstStyle/>
          <a:p>
            <a:pPr>
              <a:lnSpc>
                <a:spcPct val="90000"/>
              </a:lnSpc>
              <a:spcAft>
                <a:spcPct val="40000"/>
              </a:spcAft>
            </a:pPr>
            <a:r>
              <a:rPr lang="en-US" sz="1600" b="1">
                <a:latin typeface="Verdana" pitchFamily="34" charset="0"/>
              </a:rPr>
              <a:t>To the </a:t>
            </a:r>
            <a:r>
              <a:rPr lang="en-US" sz="1600" b="1" u="sng">
                <a:solidFill>
                  <a:srgbClr val="0000CC"/>
                </a:solidFill>
                <a:latin typeface="Verdana" pitchFamily="34" charset="0"/>
              </a:rPr>
              <a:t>District</a:t>
            </a:r>
            <a:r>
              <a:rPr lang="en-US" sz="1600" b="1">
                <a:latin typeface="Verdana" pitchFamily="34" charset="0"/>
              </a:rPr>
              <a:t>:</a:t>
            </a:r>
          </a:p>
        </p:txBody>
      </p:sp>
      <p:sp>
        <p:nvSpPr>
          <p:cNvPr id="4102" name="Rectangle 8"/>
          <p:cNvSpPr>
            <a:spLocks noChangeArrowheads="1"/>
          </p:cNvSpPr>
          <p:nvPr/>
        </p:nvSpPr>
        <p:spPr bwMode="auto">
          <a:xfrm>
            <a:off x="457200" y="4343400"/>
            <a:ext cx="4343400" cy="1314450"/>
          </a:xfrm>
          <a:prstGeom prst="rect">
            <a:avLst/>
          </a:prstGeom>
          <a:noFill/>
          <a:ln w="9525">
            <a:noFill/>
            <a:miter lim="800000"/>
            <a:headEnd/>
            <a:tailEnd/>
          </a:ln>
        </p:spPr>
        <p:txBody>
          <a:bodyPr>
            <a:spAutoFit/>
          </a:bodyPr>
          <a:lstStyle/>
          <a:p>
            <a:pPr eaLnBrk="0" hangingPunct="0">
              <a:buFontTx/>
              <a:buChar char="•"/>
            </a:pPr>
            <a:r>
              <a:rPr lang="en-US" sz="1600">
                <a:latin typeface="Verdana" pitchFamily="34" charset="0"/>
              </a:rPr>
              <a:t>pain</a:t>
            </a:r>
          </a:p>
          <a:p>
            <a:pPr eaLnBrk="0" hangingPunct="0">
              <a:buFontTx/>
              <a:buChar char="•"/>
            </a:pPr>
            <a:r>
              <a:rPr lang="en-US" sz="1600">
                <a:latin typeface="Verdana" pitchFamily="34" charset="0"/>
              </a:rPr>
              <a:t>lost wages</a:t>
            </a:r>
          </a:p>
          <a:p>
            <a:pPr eaLnBrk="0" hangingPunct="0">
              <a:buFontTx/>
              <a:buChar char="•"/>
            </a:pPr>
            <a:r>
              <a:rPr lang="en-US" sz="1600">
                <a:latin typeface="Verdana" pitchFamily="34" charset="0"/>
              </a:rPr>
              <a:t>temporary or permanent disability</a:t>
            </a:r>
          </a:p>
          <a:p>
            <a:pPr eaLnBrk="0" hangingPunct="0">
              <a:buFontTx/>
              <a:buChar char="•"/>
            </a:pPr>
            <a:r>
              <a:rPr lang="en-US" sz="1600">
                <a:latin typeface="Verdana" pitchFamily="34" charset="0"/>
              </a:rPr>
              <a:t>reduced quality of life</a:t>
            </a:r>
          </a:p>
          <a:p>
            <a:pPr eaLnBrk="0" hangingPunct="0">
              <a:buFontTx/>
              <a:buChar char="•"/>
            </a:pPr>
            <a:r>
              <a:rPr lang="en-US" sz="1600">
                <a:latin typeface="Verdana" pitchFamily="34" charset="0"/>
              </a:rPr>
              <a:t>depression</a:t>
            </a:r>
          </a:p>
        </p:txBody>
      </p:sp>
      <p:sp>
        <p:nvSpPr>
          <p:cNvPr id="4103" name="Rectangle 9"/>
          <p:cNvSpPr>
            <a:spLocks noChangeArrowheads="1"/>
          </p:cNvSpPr>
          <p:nvPr/>
        </p:nvSpPr>
        <p:spPr bwMode="auto">
          <a:xfrm>
            <a:off x="4419600" y="4495800"/>
            <a:ext cx="4724400" cy="1069975"/>
          </a:xfrm>
          <a:prstGeom prst="rect">
            <a:avLst/>
          </a:prstGeom>
          <a:noFill/>
          <a:ln w="9525">
            <a:noFill/>
            <a:miter lim="800000"/>
            <a:headEnd/>
            <a:tailEnd/>
          </a:ln>
        </p:spPr>
        <p:txBody>
          <a:bodyPr>
            <a:spAutoFit/>
          </a:bodyPr>
          <a:lstStyle/>
          <a:p>
            <a:pPr eaLnBrk="0" hangingPunct="0">
              <a:buFontTx/>
              <a:buChar char="•"/>
            </a:pPr>
            <a:r>
              <a:rPr lang="en-US" sz="1600">
                <a:latin typeface="Verdana" pitchFamily="34" charset="0"/>
              </a:rPr>
              <a:t>loss in employee effectiveness</a:t>
            </a:r>
          </a:p>
          <a:p>
            <a:pPr eaLnBrk="0" hangingPunct="0">
              <a:buFontTx/>
              <a:buChar char="•"/>
            </a:pPr>
            <a:r>
              <a:rPr lang="en-US" sz="1600">
                <a:latin typeface="Verdana" pitchFamily="34" charset="0"/>
              </a:rPr>
              <a:t>increased WC insurance premiums</a:t>
            </a:r>
          </a:p>
          <a:p>
            <a:pPr eaLnBrk="0" hangingPunct="0">
              <a:buFontTx/>
              <a:buChar char="•"/>
            </a:pPr>
            <a:r>
              <a:rPr lang="en-US" sz="1600">
                <a:latin typeface="Verdana" pitchFamily="34" charset="0"/>
              </a:rPr>
              <a:t>costs associated with substitutes</a:t>
            </a:r>
          </a:p>
          <a:p>
            <a:pPr eaLnBrk="0" hangingPunct="0">
              <a:buFontTx/>
              <a:buChar char="•"/>
            </a:pPr>
            <a:r>
              <a:rPr lang="en-US" sz="1600">
                <a:latin typeface="Verdana" pitchFamily="34" charset="0"/>
              </a:rPr>
              <a:t>cost of medical treatment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7"/>
          <p:cNvSpPr>
            <a:spLocks noChangeArrowheads="1"/>
          </p:cNvSpPr>
          <p:nvPr/>
        </p:nvSpPr>
        <p:spPr bwMode="auto">
          <a:xfrm rot="9322816">
            <a:off x="3124200" y="1828800"/>
            <a:ext cx="1579563" cy="1066800"/>
          </a:xfrm>
          <a:prstGeom prst="rightArrow">
            <a:avLst>
              <a:gd name="adj1" fmla="val 55954"/>
              <a:gd name="adj2" fmla="val 87318"/>
            </a:avLst>
          </a:prstGeom>
          <a:solidFill>
            <a:srgbClr val="FFFF00"/>
          </a:solidFill>
          <a:ln w="25400">
            <a:solidFill>
              <a:srgbClr val="000080"/>
            </a:solidFill>
            <a:miter lim="800000"/>
            <a:headEnd/>
            <a:tailEnd/>
          </a:ln>
        </p:spPr>
        <p:txBody>
          <a:bodyPr rot="10800000" wrap="none" lIns="0" tIns="0" rIns="0" bIns="0" anchor="ctr"/>
          <a:lstStyle/>
          <a:p>
            <a:pPr algn="ctr" eaLnBrk="0" hangingPunct="0"/>
            <a:r>
              <a:rPr lang="en-US" b="1">
                <a:solidFill>
                  <a:srgbClr val="0000CC"/>
                </a:solidFill>
                <a:latin typeface="Verdana" pitchFamily="34" charset="0"/>
              </a:rPr>
              <a:t>Slip</a:t>
            </a:r>
          </a:p>
        </p:txBody>
      </p:sp>
      <p:sp>
        <p:nvSpPr>
          <p:cNvPr id="5123" name="AutoShape 32"/>
          <p:cNvSpPr>
            <a:spLocks noChangeArrowheads="1"/>
          </p:cNvSpPr>
          <p:nvPr/>
        </p:nvSpPr>
        <p:spPr bwMode="auto">
          <a:xfrm rot="8590665">
            <a:off x="7715250" y="3562350"/>
            <a:ext cx="1255713" cy="685800"/>
          </a:xfrm>
          <a:prstGeom prst="rightArrow">
            <a:avLst>
              <a:gd name="adj1" fmla="val 55954"/>
              <a:gd name="adj2" fmla="val 107979"/>
            </a:avLst>
          </a:prstGeom>
          <a:solidFill>
            <a:schemeClr val="accent1"/>
          </a:solidFill>
          <a:ln w="25400">
            <a:solidFill>
              <a:srgbClr val="000080"/>
            </a:solidFill>
            <a:miter lim="800000"/>
            <a:headEnd/>
            <a:tailEnd/>
          </a:ln>
        </p:spPr>
        <p:txBody>
          <a:bodyPr rot="10800000" wrap="none" lIns="0" tIns="0" rIns="0" bIns="0" anchor="ctr"/>
          <a:lstStyle/>
          <a:p>
            <a:pPr algn="ctr" eaLnBrk="0" hangingPunct="0"/>
            <a:r>
              <a:rPr lang="en-US" b="1">
                <a:solidFill>
                  <a:srgbClr val="0000CC"/>
                </a:solidFill>
                <a:latin typeface="Verdana" pitchFamily="34" charset="0"/>
              </a:rPr>
              <a:t>Trip</a:t>
            </a:r>
          </a:p>
        </p:txBody>
      </p:sp>
      <p:sp>
        <p:nvSpPr>
          <p:cNvPr id="5124" name="Rectangle 2"/>
          <p:cNvSpPr>
            <a:spLocks noGrp="1" noChangeArrowheads="1"/>
          </p:cNvSpPr>
          <p:nvPr>
            <p:ph type="title"/>
          </p:nvPr>
        </p:nvSpPr>
        <p:spPr/>
        <p:txBody>
          <a:bodyPr/>
          <a:lstStyle/>
          <a:p>
            <a:pPr eaLnBrk="1" hangingPunct="1"/>
            <a:r>
              <a:rPr lang="en-US" sz="4400" smtClean="0">
                <a:latin typeface="Verdana" pitchFamily="34" charset="0"/>
              </a:rPr>
              <a:t>Definition of STF</a:t>
            </a:r>
          </a:p>
        </p:txBody>
      </p:sp>
      <p:pic>
        <p:nvPicPr>
          <p:cNvPr id="5125" name="Picture 6" descr="SLIPPRY4"/>
          <p:cNvPicPr>
            <a:picLocks noChangeAspect="1" noChangeArrowheads="1"/>
          </p:cNvPicPr>
          <p:nvPr/>
        </p:nvPicPr>
        <p:blipFill>
          <a:blip r:embed="rId3" cstate="print"/>
          <a:srcRect/>
          <a:stretch>
            <a:fillRect/>
          </a:stretch>
        </p:blipFill>
        <p:spPr bwMode="auto">
          <a:xfrm>
            <a:off x="1371600" y="2667000"/>
            <a:ext cx="2057400" cy="822325"/>
          </a:xfrm>
          <a:prstGeom prst="rect">
            <a:avLst/>
          </a:prstGeom>
          <a:noFill/>
          <a:ln w="9525" algn="ctr">
            <a:noFill/>
            <a:miter lim="800000"/>
            <a:headEnd/>
            <a:tailEnd/>
          </a:ln>
        </p:spPr>
      </p:pic>
      <p:sp>
        <p:nvSpPr>
          <p:cNvPr id="5126" name="Rectangle 8"/>
          <p:cNvSpPr>
            <a:spLocks noChangeArrowheads="1"/>
          </p:cNvSpPr>
          <p:nvPr/>
        </p:nvSpPr>
        <p:spPr bwMode="auto">
          <a:xfrm>
            <a:off x="533400" y="3886200"/>
            <a:ext cx="2819400" cy="1155700"/>
          </a:xfrm>
          <a:prstGeom prst="rect">
            <a:avLst/>
          </a:prstGeom>
          <a:noFill/>
          <a:ln w="9525">
            <a:noFill/>
            <a:miter lim="800000"/>
            <a:headEnd/>
            <a:tailEnd/>
          </a:ln>
        </p:spPr>
        <p:txBody>
          <a:bodyPr>
            <a:spAutoFit/>
          </a:bodyPr>
          <a:lstStyle/>
          <a:p>
            <a:pPr eaLnBrk="0" hangingPunct="0"/>
            <a:r>
              <a:rPr lang="en-US" sz="1400">
                <a:latin typeface="Verdana" pitchFamily="34" charset="0"/>
              </a:rPr>
              <a:t>When your foot (or lower leg) hits an object and your upper body continues moving, throwing you off balance.</a:t>
            </a:r>
          </a:p>
        </p:txBody>
      </p:sp>
      <p:sp>
        <p:nvSpPr>
          <p:cNvPr id="5127" name="Rectangle 11"/>
          <p:cNvSpPr>
            <a:spLocks noChangeArrowheads="1"/>
          </p:cNvSpPr>
          <p:nvPr/>
        </p:nvSpPr>
        <p:spPr bwMode="auto">
          <a:xfrm>
            <a:off x="5410200" y="2971800"/>
            <a:ext cx="2819400" cy="730250"/>
          </a:xfrm>
          <a:prstGeom prst="rect">
            <a:avLst/>
          </a:prstGeom>
          <a:noFill/>
          <a:ln w="9525">
            <a:noFill/>
            <a:miter lim="800000"/>
            <a:headEnd/>
            <a:tailEnd/>
          </a:ln>
        </p:spPr>
        <p:txBody>
          <a:bodyPr>
            <a:spAutoFit/>
          </a:bodyPr>
          <a:lstStyle/>
          <a:p>
            <a:pPr eaLnBrk="0" hangingPunct="0"/>
            <a:endParaRPr lang="en-US" sz="1400">
              <a:latin typeface="Verdana" pitchFamily="34" charset="0"/>
            </a:endParaRPr>
          </a:p>
          <a:p>
            <a:pPr eaLnBrk="0" hangingPunct="0"/>
            <a:r>
              <a:rPr lang="en-US" sz="1400">
                <a:latin typeface="Verdana" pitchFamily="34" charset="0"/>
              </a:rPr>
              <a:t>Occurs when you are too far off your center of balance. </a:t>
            </a:r>
          </a:p>
        </p:txBody>
      </p:sp>
      <p:pic>
        <p:nvPicPr>
          <p:cNvPr id="5128" name="Picture 12" descr="j0078748[1]"/>
          <p:cNvPicPr>
            <a:picLocks noChangeAspect="1" noChangeArrowheads="1"/>
          </p:cNvPicPr>
          <p:nvPr/>
        </p:nvPicPr>
        <p:blipFill>
          <a:blip r:embed="rId4" cstate="print"/>
          <a:srcRect/>
          <a:stretch>
            <a:fillRect/>
          </a:stretch>
        </p:blipFill>
        <p:spPr bwMode="auto">
          <a:xfrm rot="1584673">
            <a:off x="7772400" y="1600200"/>
            <a:ext cx="928688" cy="1676400"/>
          </a:xfrm>
          <a:prstGeom prst="rect">
            <a:avLst/>
          </a:prstGeom>
          <a:noFill/>
          <a:ln w="9525" algn="ctr">
            <a:noFill/>
            <a:miter lim="800000"/>
            <a:headEnd/>
            <a:tailEnd/>
          </a:ln>
        </p:spPr>
      </p:pic>
      <p:sp>
        <p:nvSpPr>
          <p:cNvPr id="5129" name="Rectangle 14"/>
          <p:cNvSpPr>
            <a:spLocks noChangeArrowheads="1"/>
          </p:cNvSpPr>
          <p:nvPr/>
        </p:nvSpPr>
        <p:spPr bwMode="auto">
          <a:xfrm>
            <a:off x="5334000" y="4191000"/>
            <a:ext cx="3200400" cy="860425"/>
          </a:xfrm>
          <a:prstGeom prst="rect">
            <a:avLst/>
          </a:prstGeom>
          <a:noFill/>
          <a:ln w="9525">
            <a:noFill/>
            <a:miter lim="800000"/>
            <a:headEnd/>
            <a:tailEnd/>
          </a:ln>
        </p:spPr>
        <p:txBody>
          <a:bodyPr>
            <a:spAutoFit/>
          </a:bodyPr>
          <a:lstStyle/>
          <a:p>
            <a:pPr>
              <a:lnSpc>
                <a:spcPct val="90000"/>
              </a:lnSpc>
              <a:spcAft>
                <a:spcPct val="25000"/>
              </a:spcAft>
              <a:buSzPct val="90000"/>
            </a:pPr>
            <a:r>
              <a:rPr lang="en-US" sz="1400">
                <a:latin typeface="Verdana" pitchFamily="34" charset="0"/>
              </a:rPr>
              <a:t>When you step down unexpectedly to a lower surface (</a:t>
            </a:r>
            <a:r>
              <a:rPr lang="en-US" sz="1400">
                <a:solidFill>
                  <a:srgbClr val="0000CC"/>
                </a:solidFill>
                <a:latin typeface="Verdana" pitchFamily="34" charset="0"/>
              </a:rPr>
              <a:t>Misstep</a:t>
            </a:r>
            <a:r>
              <a:rPr lang="en-US" sz="1400">
                <a:latin typeface="Verdana" pitchFamily="34" charset="0"/>
              </a:rPr>
              <a:t>) and lose your balance, e.g., stepping off a curb.</a:t>
            </a:r>
          </a:p>
        </p:txBody>
      </p:sp>
      <p:grpSp>
        <p:nvGrpSpPr>
          <p:cNvPr id="5130" name="Group 67"/>
          <p:cNvGrpSpPr>
            <a:grpSpLocks/>
          </p:cNvGrpSpPr>
          <p:nvPr/>
        </p:nvGrpSpPr>
        <p:grpSpPr bwMode="auto">
          <a:xfrm rot="-320663">
            <a:off x="5411788" y="4876800"/>
            <a:ext cx="2962275" cy="908050"/>
            <a:chOff x="3024" y="3699"/>
            <a:chExt cx="1002" cy="429"/>
          </a:xfrm>
        </p:grpSpPr>
        <p:pic>
          <p:nvPicPr>
            <p:cNvPr id="5140" name="Picture 16" descr="COLLAPSE"/>
            <p:cNvPicPr>
              <a:picLocks noChangeAspect="1" noChangeArrowheads="1"/>
            </p:cNvPicPr>
            <p:nvPr/>
          </p:nvPicPr>
          <p:blipFill>
            <a:blip r:embed="rId5" cstate="print"/>
            <a:srcRect/>
            <a:stretch>
              <a:fillRect/>
            </a:stretch>
          </p:blipFill>
          <p:spPr bwMode="auto">
            <a:xfrm rot="-321602">
              <a:off x="3024" y="3699"/>
              <a:ext cx="576" cy="419"/>
            </a:xfrm>
            <a:prstGeom prst="rect">
              <a:avLst/>
            </a:prstGeom>
            <a:noFill/>
            <a:ln w="9525" algn="ctr">
              <a:noFill/>
              <a:miter lim="800000"/>
              <a:headEnd/>
              <a:tailEnd/>
            </a:ln>
          </p:spPr>
        </p:pic>
        <p:sp>
          <p:nvSpPr>
            <p:cNvPr id="5141" name="Line 17"/>
            <p:cNvSpPr>
              <a:spLocks noChangeShapeType="1"/>
            </p:cNvSpPr>
            <p:nvPr/>
          </p:nvSpPr>
          <p:spPr bwMode="auto">
            <a:xfrm>
              <a:off x="3066" y="4128"/>
              <a:ext cx="960" cy="0"/>
            </a:xfrm>
            <a:prstGeom prst="line">
              <a:avLst/>
            </a:prstGeom>
            <a:noFill/>
            <a:ln w="25400">
              <a:solidFill>
                <a:schemeClr val="tx1"/>
              </a:solidFill>
              <a:round/>
              <a:headEnd/>
              <a:tailEnd/>
            </a:ln>
          </p:spPr>
          <p:txBody>
            <a:bodyPr lIns="0" tIns="0" rIns="0" bIns="0"/>
            <a:lstStyle/>
            <a:p>
              <a:endParaRPr lang="en-US"/>
            </a:p>
          </p:txBody>
        </p:sp>
        <p:sp>
          <p:nvSpPr>
            <p:cNvPr id="5142" name="Rectangle 18"/>
            <p:cNvSpPr>
              <a:spLocks noChangeArrowheads="1"/>
            </p:cNvSpPr>
            <p:nvPr/>
          </p:nvSpPr>
          <p:spPr bwMode="auto">
            <a:xfrm>
              <a:off x="3537" y="4059"/>
              <a:ext cx="489" cy="69"/>
            </a:xfrm>
            <a:prstGeom prst="rect">
              <a:avLst/>
            </a:prstGeom>
            <a:solidFill>
              <a:schemeClr val="tx1"/>
            </a:solidFill>
            <a:ln w="9525">
              <a:noFill/>
              <a:miter lim="800000"/>
              <a:headEnd/>
              <a:tailEnd/>
            </a:ln>
          </p:spPr>
          <p:txBody>
            <a:bodyPr wrap="none" lIns="0" tIns="0" rIns="0" bIns="0" anchor="ctr"/>
            <a:lstStyle/>
            <a:p>
              <a:endParaRPr lang="en-US"/>
            </a:p>
          </p:txBody>
        </p:sp>
      </p:grpSp>
      <p:sp>
        <p:nvSpPr>
          <p:cNvPr id="5131" name="Rectangle 19"/>
          <p:cNvSpPr>
            <a:spLocks noChangeArrowheads="1"/>
          </p:cNvSpPr>
          <p:nvPr/>
        </p:nvSpPr>
        <p:spPr bwMode="auto">
          <a:xfrm>
            <a:off x="533400" y="1600200"/>
            <a:ext cx="3124200" cy="1155700"/>
          </a:xfrm>
          <a:prstGeom prst="rect">
            <a:avLst/>
          </a:prstGeom>
          <a:noFill/>
          <a:ln w="9525">
            <a:noFill/>
            <a:miter lim="800000"/>
            <a:headEnd/>
            <a:tailEnd/>
          </a:ln>
        </p:spPr>
        <p:txBody>
          <a:bodyPr>
            <a:spAutoFit/>
          </a:bodyPr>
          <a:lstStyle/>
          <a:p>
            <a:pPr eaLnBrk="0" hangingPunct="0"/>
            <a:r>
              <a:rPr lang="en-US" sz="1400">
                <a:latin typeface="Verdana" pitchFamily="34" charset="0"/>
              </a:rPr>
              <a:t>When there is too little friction or traction between your feet (footwear) and the walking or working surface, and you lose   your balance.</a:t>
            </a:r>
          </a:p>
        </p:txBody>
      </p:sp>
      <p:sp>
        <p:nvSpPr>
          <p:cNvPr id="5132" name="AutoShape 25"/>
          <p:cNvSpPr>
            <a:spLocks noChangeArrowheads="1"/>
          </p:cNvSpPr>
          <p:nvPr/>
        </p:nvSpPr>
        <p:spPr bwMode="auto">
          <a:xfrm rot="7950578">
            <a:off x="3414713" y="3743325"/>
            <a:ext cx="1574800" cy="685800"/>
          </a:xfrm>
          <a:prstGeom prst="rightArrow">
            <a:avLst>
              <a:gd name="adj1" fmla="val 55954"/>
              <a:gd name="adj2" fmla="val 135418"/>
            </a:avLst>
          </a:prstGeom>
          <a:solidFill>
            <a:schemeClr val="accent1"/>
          </a:solidFill>
          <a:ln w="25400">
            <a:solidFill>
              <a:srgbClr val="000080"/>
            </a:solidFill>
            <a:miter lim="800000"/>
            <a:headEnd/>
            <a:tailEnd/>
          </a:ln>
        </p:spPr>
        <p:txBody>
          <a:bodyPr rot="10800000" wrap="none" lIns="0" tIns="0" rIns="0" bIns="0" anchor="ctr"/>
          <a:lstStyle/>
          <a:p>
            <a:pPr algn="ctr" eaLnBrk="0" hangingPunct="0"/>
            <a:r>
              <a:rPr lang="en-US" b="1">
                <a:solidFill>
                  <a:srgbClr val="0000CC"/>
                </a:solidFill>
                <a:latin typeface="Verdana" pitchFamily="34" charset="0"/>
              </a:rPr>
              <a:t>Trip</a:t>
            </a:r>
          </a:p>
        </p:txBody>
      </p:sp>
      <p:pic>
        <p:nvPicPr>
          <p:cNvPr id="5133" name="Picture 10" descr="TRIP_01"/>
          <p:cNvPicPr>
            <a:picLocks noChangeAspect="1" noChangeArrowheads="1"/>
          </p:cNvPicPr>
          <p:nvPr/>
        </p:nvPicPr>
        <p:blipFill>
          <a:blip r:embed="rId6" cstate="print"/>
          <a:srcRect/>
          <a:stretch>
            <a:fillRect/>
          </a:stretch>
        </p:blipFill>
        <p:spPr bwMode="auto">
          <a:xfrm rot="466302" flipH="1">
            <a:off x="1676400" y="4876800"/>
            <a:ext cx="1981200" cy="1076325"/>
          </a:xfrm>
          <a:prstGeom prst="rect">
            <a:avLst/>
          </a:prstGeom>
          <a:noFill/>
          <a:ln w="9525" algn="ctr">
            <a:noFill/>
            <a:miter lim="800000"/>
            <a:headEnd/>
            <a:tailEnd/>
          </a:ln>
        </p:spPr>
      </p:pic>
      <p:grpSp>
        <p:nvGrpSpPr>
          <p:cNvPr id="5134" name="Group 22"/>
          <p:cNvGrpSpPr>
            <a:grpSpLocks/>
          </p:cNvGrpSpPr>
          <p:nvPr/>
        </p:nvGrpSpPr>
        <p:grpSpPr bwMode="auto">
          <a:xfrm>
            <a:off x="5562600" y="1676400"/>
            <a:ext cx="2514600" cy="1457325"/>
            <a:chOff x="624" y="2730"/>
            <a:chExt cx="1584" cy="918"/>
          </a:xfrm>
        </p:grpSpPr>
        <p:grpSp>
          <p:nvGrpSpPr>
            <p:cNvPr id="5136" name="Group 13"/>
            <p:cNvGrpSpPr>
              <a:grpSpLocks/>
            </p:cNvGrpSpPr>
            <p:nvPr/>
          </p:nvGrpSpPr>
          <p:grpSpPr bwMode="auto">
            <a:xfrm>
              <a:off x="624" y="2730"/>
              <a:ext cx="1584" cy="918"/>
              <a:chOff x="624" y="2730"/>
              <a:chExt cx="1584" cy="918"/>
            </a:xfrm>
          </p:grpSpPr>
          <p:pic>
            <p:nvPicPr>
              <p:cNvPr id="5138" name="Picture 35" descr="SLIPDOCK"/>
              <p:cNvPicPr>
                <a:picLocks noChangeAspect="1" noChangeArrowheads="1"/>
              </p:cNvPicPr>
              <p:nvPr/>
            </p:nvPicPr>
            <p:blipFill>
              <a:blip r:embed="rId7" cstate="print"/>
              <a:srcRect b="34576"/>
              <a:stretch>
                <a:fillRect/>
              </a:stretch>
            </p:blipFill>
            <p:spPr bwMode="auto">
              <a:xfrm>
                <a:off x="964" y="2730"/>
                <a:ext cx="1244" cy="872"/>
              </a:xfrm>
              <a:prstGeom prst="rect">
                <a:avLst/>
              </a:prstGeom>
              <a:noFill/>
              <a:ln w="9525" algn="ctr">
                <a:noFill/>
                <a:miter lim="800000"/>
                <a:headEnd/>
                <a:tailEnd/>
              </a:ln>
            </p:spPr>
          </p:pic>
          <p:sp>
            <p:nvSpPr>
              <p:cNvPr id="5139" name="Line 36"/>
              <p:cNvSpPr>
                <a:spLocks noChangeShapeType="1"/>
              </p:cNvSpPr>
              <p:nvPr/>
            </p:nvSpPr>
            <p:spPr bwMode="auto">
              <a:xfrm>
                <a:off x="624" y="3648"/>
                <a:ext cx="1367" cy="0"/>
              </a:xfrm>
              <a:prstGeom prst="line">
                <a:avLst/>
              </a:prstGeom>
              <a:noFill/>
              <a:ln w="139700">
                <a:solidFill>
                  <a:schemeClr val="tx1"/>
                </a:solidFill>
                <a:round/>
                <a:headEnd/>
                <a:tailEnd/>
              </a:ln>
            </p:spPr>
            <p:txBody>
              <a:bodyPr lIns="0" tIns="0" rIns="0" bIns="0"/>
              <a:lstStyle/>
              <a:p>
                <a:endParaRPr lang="en-US"/>
              </a:p>
            </p:txBody>
          </p:sp>
        </p:grpSp>
        <p:sp>
          <p:nvSpPr>
            <p:cNvPr id="5137" name="Rectangle 37"/>
            <p:cNvSpPr>
              <a:spLocks noChangeArrowheads="1"/>
            </p:cNvSpPr>
            <p:nvPr/>
          </p:nvSpPr>
          <p:spPr bwMode="auto">
            <a:xfrm>
              <a:off x="768" y="3211"/>
              <a:ext cx="352" cy="397"/>
            </a:xfrm>
            <a:prstGeom prst="rect">
              <a:avLst/>
            </a:prstGeom>
            <a:solidFill>
              <a:srgbClr val="FF6600"/>
            </a:solidFill>
            <a:ln w="9525">
              <a:noFill/>
              <a:miter lim="800000"/>
              <a:headEnd/>
              <a:tailEnd/>
            </a:ln>
          </p:spPr>
          <p:txBody>
            <a:bodyPr wrap="none" lIns="0" tIns="0" rIns="0" bIns="0" anchor="ctr"/>
            <a:lstStyle/>
            <a:p>
              <a:endParaRPr lang="en-US"/>
            </a:p>
          </p:txBody>
        </p:sp>
      </p:grpSp>
      <p:sp>
        <p:nvSpPr>
          <p:cNvPr id="5135" name="AutoShape 9"/>
          <p:cNvSpPr>
            <a:spLocks noChangeArrowheads="1"/>
          </p:cNvSpPr>
          <p:nvPr/>
        </p:nvSpPr>
        <p:spPr bwMode="auto">
          <a:xfrm rot="1346705">
            <a:off x="4724400" y="1143000"/>
            <a:ext cx="1447800" cy="1066800"/>
          </a:xfrm>
          <a:prstGeom prst="rightArrow">
            <a:avLst>
              <a:gd name="adj1" fmla="val 55954"/>
              <a:gd name="adj2" fmla="val 80034"/>
            </a:avLst>
          </a:prstGeom>
          <a:solidFill>
            <a:srgbClr val="FF0000"/>
          </a:solidFill>
          <a:ln w="25400">
            <a:solidFill>
              <a:srgbClr val="000080"/>
            </a:solidFill>
            <a:miter lim="800000"/>
            <a:headEnd/>
            <a:tailEnd/>
          </a:ln>
        </p:spPr>
        <p:txBody>
          <a:bodyPr wrap="none" lIns="0" tIns="0" rIns="0" bIns="0" anchor="ctr"/>
          <a:lstStyle/>
          <a:p>
            <a:pPr algn="ctr" eaLnBrk="0" hangingPunct="0"/>
            <a:endParaRPr lang="en-US" b="1">
              <a:solidFill>
                <a:srgbClr val="0000CC"/>
              </a:solidFill>
              <a:latin typeface="Verdana" pitchFamily="34" charset="0"/>
            </a:endParaRPr>
          </a:p>
          <a:p>
            <a:pPr algn="ctr" eaLnBrk="0" hangingPunct="0"/>
            <a:r>
              <a:rPr lang="en-US" b="1">
                <a:solidFill>
                  <a:srgbClr val="0000CC"/>
                </a:solidFill>
                <a:latin typeface="Verdana" pitchFamily="34" charset="0"/>
              </a:rPr>
              <a:t>Fall</a:t>
            </a:r>
          </a:p>
          <a:p>
            <a:pPr algn="ctr" eaLnBrk="0" hangingPunct="0"/>
            <a:endParaRPr lang="en-US">
              <a:latin typeface="Verdan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800" smtClean="0">
                <a:latin typeface="Verdana" pitchFamily="34" charset="0"/>
              </a:rPr>
              <a:t>Common types of STF Injuries:</a:t>
            </a:r>
          </a:p>
        </p:txBody>
      </p:sp>
      <p:sp>
        <p:nvSpPr>
          <p:cNvPr id="6147" name="Rectangle 3"/>
          <p:cNvSpPr>
            <a:spLocks noGrp="1" noChangeArrowheads="1"/>
          </p:cNvSpPr>
          <p:nvPr>
            <p:ph type="body" idx="1"/>
          </p:nvPr>
        </p:nvSpPr>
        <p:spPr>
          <a:xfrm>
            <a:off x="1295400" y="1600200"/>
            <a:ext cx="7391400" cy="4530725"/>
          </a:xfrm>
        </p:spPr>
        <p:txBody>
          <a:bodyPr/>
          <a:lstStyle/>
          <a:p>
            <a:pPr eaLnBrk="1" hangingPunct="1">
              <a:spcAft>
                <a:spcPct val="50000"/>
              </a:spcAft>
            </a:pPr>
            <a:r>
              <a:rPr lang="en-US" sz="2600" b="1" smtClean="0"/>
              <a:t>Sprains, strains</a:t>
            </a:r>
          </a:p>
          <a:p>
            <a:pPr eaLnBrk="1" hangingPunct="1">
              <a:spcAft>
                <a:spcPct val="50000"/>
              </a:spcAft>
            </a:pPr>
            <a:r>
              <a:rPr lang="en-US" sz="2600" b="1" smtClean="0"/>
              <a:t>Bruises, contusions</a:t>
            </a:r>
          </a:p>
          <a:p>
            <a:pPr eaLnBrk="1" hangingPunct="1">
              <a:spcAft>
                <a:spcPct val="50000"/>
              </a:spcAft>
            </a:pPr>
            <a:r>
              <a:rPr lang="en-US" sz="2600" b="1" smtClean="0"/>
              <a:t>Fractures</a:t>
            </a:r>
          </a:p>
          <a:p>
            <a:pPr eaLnBrk="1" hangingPunct="1">
              <a:spcAft>
                <a:spcPct val="50000"/>
              </a:spcAft>
            </a:pPr>
            <a:r>
              <a:rPr lang="en-US" sz="2600" b="1" smtClean="0"/>
              <a:t>Abrasions, lacerations</a:t>
            </a:r>
          </a:p>
          <a:p>
            <a:pPr eaLnBrk="1" hangingPunct="1">
              <a:buFont typeface="Wingdings" pitchFamily="2" charset="2"/>
              <a:buNone/>
            </a:pPr>
            <a:endParaRPr lang="en-US" sz="2600" b="1" smtClean="0">
              <a:latin typeface="Monotype Corsiva" pitchFamily="6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686800" cy="1139825"/>
          </a:xfrm>
        </p:spPr>
        <p:txBody>
          <a:bodyPr/>
          <a:lstStyle/>
          <a:p>
            <a:pPr eaLnBrk="1" hangingPunct="1"/>
            <a:r>
              <a:rPr lang="en-US" sz="3800" smtClean="0">
                <a:latin typeface="Verdana" pitchFamily="34" charset="0"/>
              </a:rPr>
              <a:t>Commonly Affected Body Parts:</a:t>
            </a:r>
          </a:p>
        </p:txBody>
      </p:sp>
      <p:sp>
        <p:nvSpPr>
          <p:cNvPr id="7171" name="Rectangle 3"/>
          <p:cNvSpPr>
            <a:spLocks noGrp="1" noChangeArrowheads="1"/>
          </p:cNvSpPr>
          <p:nvPr>
            <p:ph type="body" idx="1"/>
          </p:nvPr>
        </p:nvSpPr>
        <p:spPr>
          <a:xfrm>
            <a:off x="762000" y="1371600"/>
            <a:ext cx="6934200" cy="4530725"/>
          </a:xfrm>
        </p:spPr>
        <p:txBody>
          <a:bodyPr/>
          <a:lstStyle/>
          <a:p>
            <a:pPr algn="ctr" eaLnBrk="1" hangingPunct="1">
              <a:spcAft>
                <a:spcPct val="50000"/>
              </a:spcAft>
              <a:buFont typeface="Wingdings" pitchFamily="2" charset="2"/>
              <a:buNone/>
            </a:pPr>
            <a:endParaRPr lang="en-US" sz="2600" b="1" smtClean="0">
              <a:solidFill>
                <a:srgbClr val="000099"/>
              </a:solidFill>
              <a:latin typeface="Monotype Corsiva" pitchFamily="66" charset="0"/>
            </a:endParaRPr>
          </a:p>
          <a:p>
            <a:pPr eaLnBrk="1" hangingPunct="1">
              <a:spcAft>
                <a:spcPct val="45000"/>
              </a:spcAft>
            </a:pPr>
            <a:r>
              <a:rPr lang="en-US" sz="2600" b="1" smtClean="0"/>
              <a:t>Knee, Ankle, Foot</a:t>
            </a:r>
          </a:p>
          <a:p>
            <a:pPr eaLnBrk="1" hangingPunct="1">
              <a:spcAft>
                <a:spcPct val="45000"/>
              </a:spcAft>
            </a:pPr>
            <a:r>
              <a:rPr lang="en-US" sz="2600" b="1" smtClean="0"/>
              <a:t>Wrist, Elbow</a:t>
            </a:r>
          </a:p>
          <a:p>
            <a:pPr eaLnBrk="1" hangingPunct="1">
              <a:spcAft>
                <a:spcPct val="45000"/>
              </a:spcAft>
            </a:pPr>
            <a:r>
              <a:rPr lang="en-US" sz="2600" b="1" smtClean="0"/>
              <a:t>Back</a:t>
            </a:r>
          </a:p>
          <a:p>
            <a:pPr eaLnBrk="1" hangingPunct="1">
              <a:spcAft>
                <a:spcPct val="45000"/>
              </a:spcAft>
            </a:pPr>
            <a:r>
              <a:rPr lang="en-US" sz="2600" b="1" smtClean="0"/>
              <a:t>Shoulder</a:t>
            </a:r>
          </a:p>
          <a:p>
            <a:pPr eaLnBrk="1" hangingPunct="1">
              <a:spcAft>
                <a:spcPct val="45000"/>
              </a:spcAft>
            </a:pPr>
            <a:r>
              <a:rPr lang="en-US" sz="2600" b="1" smtClean="0"/>
              <a:t>Hip</a:t>
            </a:r>
          </a:p>
          <a:p>
            <a:pPr eaLnBrk="1" hangingPunct="1">
              <a:spcAft>
                <a:spcPct val="50000"/>
              </a:spcAft>
            </a:pPr>
            <a:r>
              <a:rPr lang="en-US" sz="2600" b="1" smtClean="0"/>
              <a:t>Head</a:t>
            </a:r>
          </a:p>
          <a:p>
            <a:pPr eaLnBrk="1" hangingPunct="1"/>
            <a:endParaRPr lang="en-US" sz="2600" b="1" smtClean="0"/>
          </a:p>
          <a:p>
            <a:pPr eaLnBrk="1" hangingPunct="1">
              <a:buFont typeface="Wingdings" pitchFamily="2" charset="2"/>
              <a:buNone/>
            </a:pPr>
            <a:endParaRPr lang="en-US" sz="2600" b="1"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277813"/>
            <a:ext cx="8001000" cy="1139825"/>
          </a:xfrm>
        </p:spPr>
        <p:txBody>
          <a:bodyPr/>
          <a:lstStyle/>
          <a:p>
            <a:pPr eaLnBrk="1" hangingPunct="1"/>
            <a:r>
              <a:rPr lang="en-GB" smtClean="0">
                <a:latin typeface="Verdana" pitchFamily="34" charset="0"/>
              </a:rPr>
              <a:t>Factors Increasing the Risk of Slips, Trips and Falls</a:t>
            </a:r>
            <a:endParaRPr lang="en-US" smtClean="0">
              <a:latin typeface="Verdana" pitchFamily="34" charset="0"/>
            </a:endParaRPr>
          </a:p>
        </p:txBody>
      </p:sp>
      <p:sp>
        <p:nvSpPr>
          <p:cNvPr id="8195" name="Rectangle 7"/>
          <p:cNvSpPr>
            <a:spLocks noChangeArrowheads="1"/>
          </p:cNvSpPr>
          <p:nvPr/>
        </p:nvSpPr>
        <p:spPr bwMode="auto">
          <a:xfrm>
            <a:off x="3505200" y="1600200"/>
            <a:ext cx="2286000" cy="339725"/>
          </a:xfrm>
          <a:prstGeom prst="rect">
            <a:avLst/>
          </a:prstGeom>
          <a:noFill/>
          <a:ln w="9525">
            <a:noFill/>
            <a:miter lim="800000"/>
            <a:headEnd/>
            <a:tailEnd/>
          </a:ln>
        </p:spPr>
        <p:txBody>
          <a:bodyPr>
            <a:spAutoFit/>
          </a:bodyPr>
          <a:lstStyle/>
          <a:p>
            <a:pPr>
              <a:lnSpc>
                <a:spcPct val="90000"/>
              </a:lnSpc>
              <a:spcAft>
                <a:spcPct val="50000"/>
              </a:spcAft>
            </a:pPr>
            <a:r>
              <a:rPr lang="en-US" b="1">
                <a:solidFill>
                  <a:srgbClr val="0066CC"/>
                </a:solidFill>
                <a:latin typeface="Verdana" pitchFamily="34" charset="0"/>
              </a:rPr>
              <a:t>     </a:t>
            </a:r>
          </a:p>
        </p:txBody>
      </p:sp>
      <p:pic>
        <p:nvPicPr>
          <p:cNvPr id="8196" name="Picture 19" descr="npo00001a"/>
          <p:cNvPicPr>
            <a:picLocks noGrp="1" noChangeAspect="1" noChangeArrowheads="1"/>
          </p:cNvPicPr>
          <p:nvPr>
            <p:ph type="body" idx="1"/>
          </p:nvPr>
        </p:nvPicPr>
        <p:blipFill>
          <a:blip r:embed="rId3" cstate="print"/>
          <a:srcRect/>
          <a:stretch>
            <a:fillRect/>
          </a:stretch>
        </p:blipFill>
        <p:spPr>
          <a:xfrm>
            <a:off x="762000" y="2514600"/>
            <a:ext cx="2286000" cy="2428875"/>
          </a:xfrm>
          <a:noFill/>
          <a:ln algn="ctr">
            <a:solidFill>
              <a:schemeClr val="tx1"/>
            </a:solidFill>
          </a:ln>
        </p:spPr>
      </p:pic>
      <p:sp>
        <p:nvSpPr>
          <p:cNvPr id="8197" name="Rectangle 40"/>
          <p:cNvSpPr>
            <a:spLocks noChangeArrowheads="1"/>
          </p:cNvSpPr>
          <p:nvPr/>
        </p:nvSpPr>
        <p:spPr bwMode="auto">
          <a:xfrm>
            <a:off x="5181600" y="1600200"/>
            <a:ext cx="1219200" cy="366713"/>
          </a:xfrm>
          <a:prstGeom prst="rect">
            <a:avLst/>
          </a:prstGeom>
          <a:noFill/>
          <a:ln w="9525">
            <a:noFill/>
            <a:miter lim="800000"/>
            <a:headEnd/>
            <a:tailEnd/>
          </a:ln>
        </p:spPr>
        <p:txBody>
          <a:bodyPr>
            <a:spAutoFit/>
          </a:bodyPr>
          <a:lstStyle/>
          <a:p>
            <a:pPr eaLnBrk="0" hangingPunct="0"/>
            <a:r>
              <a:rPr lang="en-US" b="1">
                <a:solidFill>
                  <a:srgbClr val="0066CC"/>
                </a:solidFill>
                <a:latin typeface="Verdana" pitchFamily="34" charset="0"/>
              </a:rPr>
              <a:t>Clutter</a:t>
            </a:r>
            <a:endParaRPr lang="en-US">
              <a:latin typeface="Verdana" pitchFamily="34" charset="0"/>
            </a:endParaRPr>
          </a:p>
        </p:txBody>
      </p:sp>
      <p:sp>
        <p:nvSpPr>
          <p:cNvPr id="74793" name="AutoShape 41"/>
          <p:cNvSpPr>
            <a:spLocks noChangeArrowheads="1"/>
          </p:cNvSpPr>
          <p:nvPr/>
        </p:nvSpPr>
        <p:spPr bwMode="auto">
          <a:xfrm rot="7420434">
            <a:off x="6209506" y="2020094"/>
            <a:ext cx="1449388" cy="457200"/>
          </a:xfrm>
          <a:prstGeom prst="rightArrow">
            <a:avLst>
              <a:gd name="adj1" fmla="val 50000"/>
              <a:gd name="adj2" fmla="val 79253"/>
            </a:avLst>
          </a:prstGeom>
          <a:solidFill>
            <a:schemeClr val="accent1">
              <a:lumMod val="75000"/>
            </a:schemeClr>
          </a:solidFill>
          <a:ln w="25400">
            <a:solidFill>
              <a:srgbClr val="000080"/>
            </a:solidFill>
            <a:miter lim="800000"/>
            <a:headEnd/>
            <a:tailEnd/>
          </a:ln>
          <a:effectLst/>
        </p:spPr>
        <p:txBody>
          <a:bodyPr wrap="none" lIns="0" tIns="0" rIns="0" bIns="0" anchor="ctr"/>
          <a:lstStyle/>
          <a:p>
            <a:pPr algn="ctr" eaLnBrk="0" hangingPunct="0">
              <a:defRPr/>
            </a:pPr>
            <a:endParaRPr lang="en-US" b="1">
              <a:solidFill>
                <a:srgbClr val="0000CC"/>
              </a:solidFill>
              <a:latin typeface="Verdana" pitchFamily="34" charset="0"/>
            </a:endParaRPr>
          </a:p>
          <a:p>
            <a:pPr algn="ctr" eaLnBrk="0" hangingPunct="0">
              <a:defRPr/>
            </a:pPr>
            <a:endParaRPr lang="en-US">
              <a:latin typeface="Verdana" pitchFamily="34" charset="0"/>
            </a:endParaRPr>
          </a:p>
        </p:txBody>
      </p:sp>
      <p:sp>
        <p:nvSpPr>
          <p:cNvPr id="8199" name="Rectangle 42"/>
          <p:cNvSpPr>
            <a:spLocks noChangeArrowheads="1"/>
          </p:cNvSpPr>
          <p:nvPr/>
        </p:nvSpPr>
        <p:spPr bwMode="auto">
          <a:xfrm>
            <a:off x="457200" y="1524000"/>
            <a:ext cx="3581400" cy="366713"/>
          </a:xfrm>
          <a:prstGeom prst="rect">
            <a:avLst/>
          </a:prstGeom>
          <a:noFill/>
          <a:ln w="9525">
            <a:noFill/>
            <a:miter lim="800000"/>
            <a:headEnd/>
            <a:tailEnd/>
          </a:ln>
        </p:spPr>
        <p:txBody>
          <a:bodyPr>
            <a:spAutoFit/>
          </a:bodyPr>
          <a:lstStyle/>
          <a:p>
            <a:pPr eaLnBrk="0" hangingPunct="0"/>
            <a:r>
              <a:rPr lang="en-US" b="1">
                <a:solidFill>
                  <a:srgbClr val="0066CC"/>
                </a:solidFill>
                <a:latin typeface="Verdana" pitchFamily="34" charset="0"/>
              </a:rPr>
              <a:t>     Not Paying Attention</a:t>
            </a:r>
          </a:p>
        </p:txBody>
      </p:sp>
      <p:sp>
        <p:nvSpPr>
          <p:cNvPr id="8200" name="AutoShape 43"/>
          <p:cNvSpPr>
            <a:spLocks noChangeArrowheads="1"/>
          </p:cNvSpPr>
          <p:nvPr/>
        </p:nvSpPr>
        <p:spPr bwMode="auto">
          <a:xfrm rot="7285973">
            <a:off x="3046412" y="2168526"/>
            <a:ext cx="1425575" cy="457200"/>
          </a:xfrm>
          <a:prstGeom prst="rightArrow">
            <a:avLst>
              <a:gd name="adj1" fmla="val 50000"/>
              <a:gd name="adj2" fmla="val 83350"/>
            </a:avLst>
          </a:prstGeom>
          <a:solidFill>
            <a:schemeClr val="hlink"/>
          </a:solidFill>
          <a:ln w="25400">
            <a:solidFill>
              <a:srgbClr val="000080"/>
            </a:solidFill>
            <a:miter lim="800000"/>
            <a:headEnd/>
            <a:tailEnd/>
          </a:ln>
        </p:spPr>
        <p:txBody>
          <a:bodyPr wrap="none" lIns="0" tIns="0" rIns="0" bIns="0" anchor="ctr"/>
          <a:lstStyle/>
          <a:p>
            <a:pPr algn="ctr" eaLnBrk="0" hangingPunct="0"/>
            <a:endParaRPr lang="en-US" b="1">
              <a:solidFill>
                <a:srgbClr val="0000CC"/>
              </a:solidFill>
              <a:latin typeface="Verdana" pitchFamily="34" charset="0"/>
            </a:endParaRPr>
          </a:p>
          <a:p>
            <a:pPr algn="ctr" eaLnBrk="0" hangingPunct="0"/>
            <a:endParaRPr lang="en-US">
              <a:latin typeface="Verdana" pitchFamily="34" charset="0"/>
            </a:endParaRPr>
          </a:p>
        </p:txBody>
      </p:sp>
      <p:pic>
        <p:nvPicPr>
          <p:cNvPr id="8201" name="Picture 45" descr="very_bad_office"/>
          <p:cNvPicPr>
            <a:picLocks noChangeAspect="1" noChangeArrowheads="1"/>
          </p:cNvPicPr>
          <p:nvPr/>
        </p:nvPicPr>
        <p:blipFill>
          <a:blip r:embed="rId4" cstate="print"/>
          <a:srcRect/>
          <a:stretch>
            <a:fillRect/>
          </a:stretch>
        </p:blipFill>
        <p:spPr bwMode="auto">
          <a:xfrm>
            <a:off x="4191000" y="3143250"/>
            <a:ext cx="3805238" cy="28527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81000"/>
            <a:ext cx="8229600" cy="1139825"/>
          </a:xfrm>
        </p:spPr>
        <p:txBody>
          <a:bodyPr/>
          <a:lstStyle/>
          <a:p>
            <a:pPr eaLnBrk="1" hangingPunct="1"/>
            <a:r>
              <a:rPr lang="en-GB" smtClean="0">
                <a:latin typeface="Verdana" pitchFamily="34" charset="0"/>
              </a:rPr>
              <a:t>A Chief Factor Increasing the Risk of Hurting Yourself</a:t>
            </a:r>
            <a:endParaRPr lang="en-US" smtClean="0">
              <a:latin typeface="Verdana" pitchFamily="34" charset="0"/>
            </a:endParaRPr>
          </a:p>
        </p:txBody>
      </p:sp>
      <p:pic>
        <p:nvPicPr>
          <p:cNvPr id="9219" name="Picture 29" descr="npo000038"/>
          <p:cNvPicPr>
            <a:picLocks noChangeAspect="1" noChangeArrowheads="1"/>
          </p:cNvPicPr>
          <p:nvPr/>
        </p:nvPicPr>
        <p:blipFill>
          <a:blip r:embed="rId3" cstate="print"/>
          <a:srcRect/>
          <a:stretch>
            <a:fillRect/>
          </a:stretch>
        </p:blipFill>
        <p:spPr bwMode="auto">
          <a:xfrm>
            <a:off x="1828800" y="2362200"/>
            <a:ext cx="3581400" cy="3810000"/>
          </a:xfrm>
          <a:prstGeom prst="rect">
            <a:avLst/>
          </a:prstGeom>
          <a:noFill/>
          <a:ln w="9525" algn="ctr">
            <a:solidFill>
              <a:schemeClr val="tx1"/>
            </a:solidFill>
            <a:miter lim="800000"/>
            <a:headEnd/>
            <a:tailEnd/>
          </a:ln>
        </p:spPr>
      </p:pic>
      <p:sp>
        <p:nvSpPr>
          <p:cNvPr id="9220" name="Rectangle 11"/>
          <p:cNvSpPr>
            <a:spLocks noChangeArrowheads="1"/>
          </p:cNvSpPr>
          <p:nvPr/>
        </p:nvSpPr>
        <p:spPr bwMode="auto">
          <a:xfrm>
            <a:off x="5638800" y="2794000"/>
            <a:ext cx="3146425" cy="701675"/>
          </a:xfrm>
          <a:prstGeom prst="rect">
            <a:avLst/>
          </a:prstGeom>
          <a:noFill/>
          <a:ln w="9525">
            <a:noFill/>
            <a:miter lim="800000"/>
            <a:headEnd/>
            <a:tailEnd/>
          </a:ln>
        </p:spPr>
        <p:txBody>
          <a:bodyPr wrap="none">
            <a:spAutoFit/>
          </a:bodyPr>
          <a:lstStyle/>
          <a:p>
            <a:pPr eaLnBrk="0" hangingPunct="0"/>
            <a:r>
              <a:rPr lang="en-US" sz="2000" b="1">
                <a:solidFill>
                  <a:srgbClr val="0066CC"/>
                </a:solidFill>
                <a:latin typeface="Verdana" pitchFamily="34" charset="0"/>
              </a:rPr>
              <a:t>Improper Method of </a:t>
            </a:r>
          </a:p>
          <a:p>
            <a:pPr eaLnBrk="0" hangingPunct="0"/>
            <a:r>
              <a:rPr lang="en-US" sz="2000" b="1">
                <a:solidFill>
                  <a:srgbClr val="0066CC"/>
                </a:solidFill>
                <a:latin typeface="Verdana" pitchFamily="34" charset="0"/>
              </a:rPr>
              <a:t>Carrying Items</a:t>
            </a:r>
          </a:p>
        </p:txBody>
      </p:sp>
      <p:sp>
        <p:nvSpPr>
          <p:cNvPr id="9221" name="AutoShape 15"/>
          <p:cNvSpPr>
            <a:spLocks noChangeArrowheads="1"/>
          </p:cNvSpPr>
          <p:nvPr/>
        </p:nvSpPr>
        <p:spPr bwMode="auto">
          <a:xfrm rot="10800000">
            <a:off x="6132513" y="4002088"/>
            <a:ext cx="1144587" cy="457200"/>
          </a:xfrm>
          <a:prstGeom prst="rightArrow">
            <a:avLst>
              <a:gd name="adj1" fmla="val 50000"/>
              <a:gd name="adj2" fmla="val 62587"/>
            </a:avLst>
          </a:prstGeom>
          <a:solidFill>
            <a:srgbClr val="FF0000"/>
          </a:solidFill>
          <a:ln w="25400">
            <a:solidFill>
              <a:srgbClr val="000080"/>
            </a:solidFill>
            <a:miter lim="800000"/>
            <a:headEnd/>
            <a:tailEnd/>
          </a:ln>
        </p:spPr>
        <p:txBody>
          <a:bodyPr wrap="none" lIns="0" tIns="0" rIns="0" bIns="0" anchor="ctr"/>
          <a:lstStyle/>
          <a:p>
            <a:pPr algn="ctr" eaLnBrk="0" hangingPunct="0"/>
            <a:endParaRPr lang="en-US" b="1">
              <a:solidFill>
                <a:srgbClr val="0000CC"/>
              </a:solidFill>
              <a:latin typeface="Verdana" pitchFamily="34" charset="0"/>
            </a:endParaRPr>
          </a:p>
          <a:p>
            <a:pPr algn="ctr" eaLnBrk="0" hangingPunct="0"/>
            <a:endParaRPr lang="en-US">
              <a:latin typeface="Verdan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534400" cy="865187"/>
          </a:xfrm>
        </p:spPr>
        <p:txBody>
          <a:bodyPr/>
          <a:lstStyle/>
          <a:p>
            <a:pPr eaLnBrk="1" hangingPunct="1"/>
            <a:r>
              <a:rPr lang="en-US" sz="1900" b="1" smtClean="0">
                <a:solidFill>
                  <a:schemeClr val="bg1"/>
                </a:solidFill>
                <a:latin typeface="Verdana" pitchFamily="34" charset="0"/>
              </a:rPr>
              <a:t>             Other common hazards to Look out For</a:t>
            </a:r>
          </a:p>
        </p:txBody>
      </p:sp>
      <p:pic>
        <p:nvPicPr>
          <p:cNvPr id="10243" name="Picture 3" descr="Colapsed Sidewalk 2"/>
          <p:cNvPicPr>
            <a:picLocks noGrp="1" noChangeAspect="1" noChangeArrowheads="1"/>
          </p:cNvPicPr>
          <p:nvPr>
            <p:ph type="body" idx="1"/>
          </p:nvPr>
        </p:nvPicPr>
        <p:blipFill>
          <a:blip r:embed="rId3" cstate="print"/>
          <a:srcRect/>
          <a:stretch>
            <a:fillRect/>
          </a:stretch>
        </p:blipFill>
        <p:spPr>
          <a:xfrm>
            <a:off x="2179638" y="1828800"/>
            <a:ext cx="4337050" cy="4800600"/>
          </a:xfrm>
          <a:noFill/>
        </p:spPr>
      </p:pic>
      <p:sp>
        <p:nvSpPr>
          <p:cNvPr id="10244" name="Rectangle 7"/>
          <p:cNvSpPr>
            <a:spLocks noChangeArrowheads="1"/>
          </p:cNvSpPr>
          <p:nvPr/>
        </p:nvSpPr>
        <p:spPr bwMode="auto">
          <a:xfrm>
            <a:off x="533400" y="533400"/>
            <a:ext cx="6858000" cy="1066800"/>
          </a:xfrm>
          <a:prstGeom prst="rect">
            <a:avLst/>
          </a:prstGeom>
          <a:noFill/>
          <a:ln w="9525">
            <a:noFill/>
            <a:miter lim="800000"/>
            <a:headEnd/>
            <a:tailEnd/>
          </a:ln>
        </p:spPr>
        <p:txBody>
          <a:bodyPr>
            <a:spAutoFit/>
          </a:bodyPr>
          <a:lstStyle/>
          <a:p>
            <a:pPr eaLnBrk="0" hangingPunct="0"/>
            <a:r>
              <a:rPr lang="en-US" sz="3200" b="1">
                <a:latin typeface="Verdana" pitchFamily="34" charset="0"/>
              </a:rPr>
              <a:t>Report These </a:t>
            </a:r>
            <a:br>
              <a:rPr lang="en-US" sz="3200" b="1">
                <a:latin typeface="Verdana" pitchFamily="34" charset="0"/>
              </a:rPr>
            </a:br>
            <a:r>
              <a:rPr lang="en-US" sz="3200" b="1">
                <a:latin typeface="Verdana" pitchFamily="34" charset="0"/>
              </a:rPr>
              <a:t>Conditions Immediately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534400" cy="865187"/>
          </a:xfrm>
        </p:spPr>
        <p:txBody>
          <a:bodyPr/>
          <a:lstStyle/>
          <a:p>
            <a:pPr eaLnBrk="1" hangingPunct="1"/>
            <a:r>
              <a:rPr lang="en-US" sz="1900" b="1" smtClean="0">
                <a:solidFill>
                  <a:schemeClr val="bg1"/>
                </a:solidFill>
                <a:latin typeface="Verdana" pitchFamily="34" charset="0"/>
              </a:rPr>
              <a:t>             Other common hazards to Look out For</a:t>
            </a:r>
          </a:p>
        </p:txBody>
      </p:sp>
      <p:pic>
        <p:nvPicPr>
          <p:cNvPr id="11267" name="Picture 46" descr="npo00002a"/>
          <p:cNvPicPr>
            <a:picLocks noChangeAspect="1" noChangeArrowheads="1"/>
          </p:cNvPicPr>
          <p:nvPr/>
        </p:nvPicPr>
        <p:blipFill>
          <a:blip r:embed="rId3" cstate="print"/>
          <a:srcRect/>
          <a:stretch>
            <a:fillRect/>
          </a:stretch>
        </p:blipFill>
        <p:spPr bwMode="auto">
          <a:xfrm>
            <a:off x="2133600" y="1676400"/>
            <a:ext cx="3709988" cy="4648200"/>
          </a:xfrm>
          <a:prstGeom prst="rect">
            <a:avLst/>
          </a:prstGeom>
          <a:noFill/>
          <a:ln w="9525" algn="ctr">
            <a:solidFill>
              <a:schemeClr val="tx1"/>
            </a:solidFill>
            <a:miter lim="800000"/>
            <a:headEnd/>
            <a:tailEnd/>
          </a:ln>
        </p:spPr>
      </p:pic>
      <p:sp>
        <p:nvSpPr>
          <p:cNvPr id="11268" name="Rectangle 6"/>
          <p:cNvSpPr>
            <a:spLocks noChangeArrowheads="1"/>
          </p:cNvSpPr>
          <p:nvPr/>
        </p:nvSpPr>
        <p:spPr bwMode="auto">
          <a:xfrm>
            <a:off x="533400" y="533400"/>
            <a:ext cx="6858000" cy="1066800"/>
          </a:xfrm>
          <a:prstGeom prst="rect">
            <a:avLst/>
          </a:prstGeom>
          <a:noFill/>
          <a:ln w="9525">
            <a:noFill/>
            <a:miter lim="800000"/>
            <a:headEnd/>
            <a:tailEnd/>
          </a:ln>
        </p:spPr>
        <p:txBody>
          <a:bodyPr>
            <a:spAutoFit/>
          </a:bodyPr>
          <a:lstStyle/>
          <a:p>
            <a:pPr eaLnBrk="0" hangingPunct="0"/>
            <a:r>
              <a:rPr lang="en-US" sz="3200" b="1">
                <a:latin typeface="Verdana" pitchFamily="34" charset="0"/>
              </a:rPr>
              <a:t>Report These </a:t>
            </a:r>
            <a:br>
              <a:rPr lang="en-US" sz="3200" b="1">
                <a:latin typeface="Verdana" pitchFamily="34" charset="0"/>
              </a:rPr>
            </a:br>
            <a:r>
              <a:rPr lang="en-US" sz="3200" b="1">
                <a:latin typeface="Verdana" pitchFamily="34" charset="0"/>
              </a:rPr>
              <a:t>Conditions Immediately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1945</TotalTime>
  <Words>494</Words>
  <Application>Microsoft Office PowerPoint</Application>
  <PresentationFormat>On-screen Show (4:3)</PresentationFormat>
  <Paragraphs>99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Edge</vt:lpstr>
      <vt:lpstr>Slips, Trips, and  Falls Prevention 2012   </vt:lpstr>
      <vt:lpstr>Issue – S T F</vt:lpstr>
      <vt:lpstr>Definition of STF</vt:lpstr>
      <vt:lpstr>Common types of STF Injuries:</vt:lpstr>
      <vt:lpstr>Commonly Affected Body Parts:</vt:lpstr>
      <vt:lpstr>Factors Increasing the Risk of Slips, Trips and Falls</vt:lpstr>
      <vt:lpstr>A Chief Factor Increasing the Risk of Hurting Yourself</vt:lpstr>
      <vt:lpstr>             Other common hazards to Look out For</vt:lpstr>
      <vt:lpstr>             Other common hazards to Look out For</vt:lpstr>
      <vt:lpstr>             Other common hazards to Look out For</vt:lpstr>
      <vt:lpstr>Housekeeping</vt:lpstr>
      <vt:lpstr>To Report an Injury</vt:lpstr>
      <vt:lpstr>Thank You</vt:lpstr>
      <vt:lpstr>End of Module</vt:lpstr>
    </vt:vector>
  </TitlesOfParts>
  <Company>NOVA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Slips, Trips, and Falls</dc:title>
  <dc:creator>bcharmai</dc:creator>
  <cp:lastModifiedBy>Randy Vaughn</cp:lastModifiedBy>
  <cp:revision>46</cp:revision>
  <dcterms:created xsi:type="dcterms:W3CDTF">2009-02-11T16:44:31Z</dcterms:created>
  <dcterms:modified xsi:type="dcterms:W3CDTF">2012-08-15T19:23:46Z</dcterms:modified>
</cp:coreProperties>
</file>