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57" r:id="rId2"/>
    <p:sldId id="259" r:id="rId3"/>
    <p:sldId id="281" r:id="rId4"/>
    <p:sldId id="28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003"/>
    <a:srgbClr val="62139E"/>
    <a:srgbClr val="219797"/>
    <a:srgbClr val="E3CD74"/>
    <a:srgbClr val="EEB42D"/>
    <a:srgbClr val="EED4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A31F56-7C95-4177-8E77-CA1F44655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9FF2E-878B-412C-81F8-6BAD2D13EE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17DE9-00C4-4D7D-ADA3-BFF4ADAE345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B7624-C42F-4EE0-B602-5055D7BDE12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B080F-5ACB-457F-9C4A-7A93CD99226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AFB8D-DB02-4B22-8953-29CB8A0265D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C68A9-0438-4C09-A332-15240BC99A0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2285F-9458-4AE4-AA49-E621606BBB6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748E9-758E-4F3A-B25F-C4C225A2A0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71359-9D74-4DDA-8EBE-4E5E1BF9019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646A3-C6FC-47A4-BAFD-D91230447DA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1EEEE-7993-4DF4-AEDF-29222A9D052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4F69B-63BF-4697-BE56-8458DC4396F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41B1A-3382-4E46-BDBE-F9B7B211FC6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B5FA5-8457-4941-BD3F-BD5DB901D53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FB9EB-1A68-4314-B0A4-51790467544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8D777-0954-4C78-A74F-EB246078BA3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C1444-D551-4AF2-9027-0CDCFBF5CAF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DFA24-3BC7-40EB-B29D-3976806B2E7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D34B5-5EEE-41C0-ABAA-F95067151BA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9453C-AAC4-43C5-906F-08334E1EC22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CFD68-F70D-4A56-8AFC-A3FFCFD86A9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E9D4A-17F3-49F9-8CEE-B669BB58A56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41ACB-36FE-4C86-B3A9-ED31267CC97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help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878F7-C4FD-4D6E-9254-E883A226ADA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C7F51-BF6B-4235-9F63-3849C041E99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86133-2FDF-4B57-983C-94B90661745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08EC1-3882-4259-9667-E9B30E649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B3C56-F1AC-44E6-B6FC-01EDDBF8C5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4C451-5058-441A-AA6A-42599BE19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120D1-9A4B-40DD-8750-F7ABA4946D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103DD-A340-4C9A-8297-447CFBD525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0674F-2022-4326-92C1-A6490B92D4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A9FD7-DBB1-4325-B359-3D801BC16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BD4CD-E53F-41DD-9239-18BADD580B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0F18C-E101-4057-8075-020D275F7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3D1A-09FB-4754-B00E-49825B6DBF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CD854BB0-A5D4-4498-8BF9-CDC4601682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CDE7F2DC-41FB-47E2-A467-6EB5243092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gwd50.org/Page/183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609600"/>
            <a:ext cx="56388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i="1" smtClean="0"/>
              <a:t>Religion in the Public School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971800"/>
            <a:ext cx="58674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Greenwood School District 50 </a:t>
            </a:r>
          </a:p>
          <a:p>
            <a:pPr eaLnBrk="1" hangingPunct="1"/>
            <a:r>
              <a:rPr lang="en-US" sz="3200" b="1" dirty="0" smtClean="0"/>
              <a:t>2013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0"/>
            <a:ext cx="53340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Baccalaureate Activities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“A school may not extend </a:t>
            </a:r>
            <a:r>
              <a:rPr lang="en-US" sz="4000" b="1" i="1" u="sng" dirty="0" smtClean="0"/>
              <a:t>preferential</a:t>
            </a:r>
            <a:r>
              <a:rPr lang="en-US" sz="4000" dirty="0" smtClean="0"/>
              <a:t> treatment to baccalaureate ceremonies and may in some instances be obligated to disclaim official endorsement of such ceremonies.”</a:t>
            </a:r>
          </a:p>
        </p:txBody>
      </p:sp>
      <p:pic>
        <p:nvPicPr>
          <p:cNvPr id="14340" name="Picture 4" descr="SO0216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52400"/>
            <a:ext cx="9810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6629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3.  Participation in or Encouragement of Religious Activity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981200"/>
            <a:ext cx="6284913" cy="3790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i="1" u="sng" dirty="0" smtClean="0"/>
              <a:t>Teachers and school administrators or employees, </a:t>
            </a:r>
            <a:r>
              <a:rPr lang="en-US" dirty="0" smtClean="0"/>
              <a:t>when acting in those capacities,</a:t>
            </a:r>
            <a:r>
              <a:rPr lang="en-US" b="1" i="1" u="sng" dirty="0" smtClean="0"/>
              <a:t> are representatives of the state </a:t>
            </a:r>
            <a:r>
              <a:rPr lang="en-US" dirty="0" smtClean="0"/>
              <a:t>and are</a:t>
            </a:r>
            <a:r>
              <a:rPr lang="en-US" b="1" i="1" u="sng" dirty="0" smtClean="0"/>
              <a:t> prohibited</a:t>
            </a:r>
            <a:r>
              <a:rPr lang="en-US" dirty="0" smtClean="0"/>
              <a:t> by the establishment clause </a:t>
            </a:r>
            <a:r>
              <a:rPr lang="en-US" b="1" i="1" u="sng" dirty="0" smtClean="0"/>
              <a:t>from soliciting or encouraging </a:t>
            </a:r>
            <a:r>
              <a:rPr lang="en-US" dirty="0" smtClean="0"/>
              <a:t>religious activity, and</a:t>
            </a:r>
            <a:r>
              <a:rPr lang="en-US" b="1" i="1" u="sng" dirty="0" smtClean="0"/>
              <a:t> from participating</a:t>
            </a:r>
            <a:r>
              <a:rPr lang="en-US" dirty="0" smtClean="0"/>
              <a:t> in such activity with students.</a:t>
            </a:r>
          </a:p>
        </p:txBody>
      </p:sp>
      <p:pic>
        <p:nvPicPr>
          <p:cNvPr id="15364" name="Picture 4" descr="bd082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752600"/>
            <a:ext cx="1887538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Participation Continued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153400" cy="3505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i="1" u="sng" dirty="0" smtClean="0"/>
              <a:t>Employees also are prohibited from discouraging activity because of its religious content, and from soliciting or encouraging anti-religious activity</a:t>
            </a:r>
            <a:r>
              <a:rPr lang="en-US" sz="4000" dirty="0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6248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4.  Religion in School Curriculum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6629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i="1" u="sng" dirty="0" smtClean="0"/>
              <a:t>Religion is a natural part of history,</a:t>
            </a:r>
            <a:r>
              <a:rPr lang="en-US" dirty="0" smtClean="0"/>
              <a:t> which is included in the approved curriculum in SC.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When the topic is addressed, the </a:t>
            </a:r>
            <a:r>
              <a:rPr lang="en-US" b="1" i="1" u="sng" dirty="0" smtClean="0"/>
              <a:t>emphasis must be purely academic</a:t>
            </a:r>
            <a:r>
              <a:rPr lang="en-US" dirty="0" smtClean="0"/>
              <a:t> and not devotional.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Schools </a:t>
            </a:r>
            <a:r>
              <a:rPr lang="en-US" b="1" i="1" u="sng" dirty="0" smtClean="0"/>
              <a:t>may teach about religion</a:t>
            </a:r>
            <a:r>
              <a:rPr lang="en-US" dirty="0" smtClean="0"/>
              <a:t> and its influence on areas such as art, music, literature, and social studies.</a:t>
            </a:r>
          </a:p>
        </p:txBody>
      </p:sp>
      <p:pic>
        <p:nvPicPr>
          <p:cNvPr id="17412" name="Picture 4" descr="bd0509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425" y="2819400"/>
            <a:ext cx="1933575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46363" y="90488"/>
            <a:ext cx="5497512" cy="1027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5. Religious Content in Student Assignments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354888" cy="449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i="1" u="sng" dirty="0" smtClean="0"/>
              <a:t>Students may express their beliefs about religion</a:t>
            </a:r>
            <a:r>
              <a:rPr lang="en-US" sz="2800" dirty="0" smtClean="0"/>
              <a:t> in the form of homework, artwork, and other written and oral assignments free of discrimination based on the religious content of their submissions.</a:t>
            </a:r>
          </a:p>
          <a:p>
            <a:pPr eaLnBrk="1" hangingPunct="1"/>
            <a:r>
              <a:rPr lang="en-US" sz="2800" dirty="0" smtClean="0"/>
              <a:t>Such home and classroom work should be judged by ordinary academic standards of substance and relevance and against other legitimate pedagogical concerns identified by the school.</a:t>
            </a:r>
          </a:p>
        </p:txBody>
      </p:sp>
      <p:pic>
        <p:nvPicPr>
          <p:cNvPr id="18436" name="Picture 4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8725" y="4648200"/>
            <a:ext cx="15652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5638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6. Distribution of </a:t>
            </a:r>
            <a:br>
              <a:rPr lang="en-US" sz="3200" smtClean="0"/>
            </a:br>
            <a:r>
              <a:rPr lang="en-US" sz="3200" smtClean="0"/>
              <a:t>Religious Literature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Schools </a:t>
            </a:r>
            <a:r>
              <a:rPr lang="en-US" sz="2800" b="1" i="1" u="sng" dirty="0" smtClean="0"/>
              <a:t>generally shall not permit formal distribution</a:t>
            </a:r>
            <a:r>
              <a:rPr lang="en-US" sz="2800" dirty="0" smtClean="0"/>
              <a:t> of any materials from any non-school organization, regardless of the content of the materials </a:t>
            </a:r>
            <a:r>
              <a:rPr lang="en-US" sz="2800" b="1" i="1" u="sng" dirty="0" smtClean="0"/>
              <a:t>on school property</a:t>
            </a:r>
            <a:r>
              <a:rPr lang="en-US" sz="2800" dirty="0" smtClean="0"/>
              <a:t>.  Accordingly, students generally should not distribute flyers to all students on a mass level at specific established locations at the school.  </a:t>
            </a:r>
            <a:r>
              <a:rPr lang="en-US" sz="2800" b="1" i="1" u="sng" dirty="0" smtClean="0"/>
              <a:t>Students can distribute information on an informal basis that is not disruptive</a:t>
            </a:r>
            <a:r>
              <a:rPr lang="en-US" sz="2800" dirty="0" smtClean="0"/>
              <a:t>.</a:t>
            </a:r>
          </a:p>
        </p:txBody>
      </p:sp>
      <p:pic>
        <p:nvPicPr>
          <p:cNvPr id="19460" name="Picture 4" descr="bd0610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425" y="304800"/>
            <a:ext cx="1376363" cy="1676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53340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More on Distribution of Religious Literature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153400" cy="3810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i="1" u="sng" dirty="0" smtClean="0"/>
              <a:t>Students have a right to distribute religious literature to their schoolmates on the same terms as they are permitted to distribute other literature</a:t>
            </a:r>
            <a:r>
              <a:rPr lang="en-US" sz="2800" dirty="0" smtClean="0"/>
              <a:t> that is unrelated to school curriculum or activities.  Schools may impose reasonable time, place, and manner on distribution of religious literature as they do on nonschool literature generally.</a:t>
            </a:r>
          </a:p>
        </p:txBody>
      </p:sp>
      <p:pic>
        <p:nvPicPr>
          <p:cNvPr id="20484" name="Picture 4" descr="PE0264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838200"/>
            <a:ext cx="1751013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400800" cy="1752600"/>
          </a:xfrm>
        </p:spPr>
        <p:txBody>
          <a:bodyPr/>
          <a:lstStyle/>
          <a:p>
            <a:pPr eaLnBrk="1" hangingPunct="1"/>
            <a:r>
              <a:rPr lang="en-US" sz="3200" smtClean="0"/>
              <a:t>7.  Student Participation in Religious Events Before and After School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667000"/>
            <a:ext cx="5638800" cy="3810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i="1" u="sng" dirty="0" smtClean="0"/>
              <a:t>There is no legal reason not to allow students to participate in religious events “before and after school,”</a:t>
            </a:r>
            <a:r>
              <a:rPr lang="en-US" dirty="0" smtClean="0"/>
              <a:t> which do not interfere with instructional time or the educational process.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655888" y="132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1509" name="Picture 5" descr="flag_l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057400"/>
            <a:ext cx="2708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5532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8.  Religious Persuasion vs. Religious Harassment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62200"/>
            <a:ext cx="8001000" cy="39624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While students may speak about and try to persuade peers on religious issues, </a:t>
            </a:r>
            <a:r>
              <a:rPr lang="en-US" b="1" i="1" u="sng" dirty="0" smtClean="0"/>
              <a:t>students may not be compelled to participate in religious discussions</a:t>
            </a:r>
            <a:r>
              <a:rPr lang="en-US" dirty="0" smtClean="0"/>
              <a:t>.  Persuasion becomes harassment when the recipient of the speech acknowledges his/her desire not to participate.  School officials should intercede to stop harassment immediately.</a:t>
            </a:r>
          </a:p>
        </p:txBody>
      </p:sp>
      <p:pic>
        <p:nvPicPr>
          <p:cNvPr id="22532" name="Picture 4" descr="j01365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85800"/>
            <a:ext cx="12985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58750"/>
            <a:ext cx="6324600" cy="1027113"/>
          </a:xfrm>
        </p:spPr>
        <p:txBody>
          <a:bodyPr/>
          <a:lstStyle/>
          <a:p>
            <a:pPr eaLnBrk="1" hangingPunct="1"/>
            <a:r>
              <a:rPr lang="en-US" smtClean="0"/>
              <a:t>9.  Religious Holidays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95600"/>
            <a:ext cx="7772400" cy="37338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Although </a:t>
            </a:r>
            <a:r>
              <a:rPr lang="en-US" b="1" i="1" u="sng" dirty="0" smtClean="0"/>
              <a:t>public schools may teach about religious holidays</a:t>
            </a:r>
            <a:r>
              <a:rPr lang="en-US" dirty="0" smtClean="0"/>
              <a:t>, including their religious aspects, and may celebrate the secular aspects of holidays, </a:t>
            </a:r>
            <a:r>
              <a:rPr lang="en-US" b="1" i="1" u="sng" dirty="0" smtClean="0"/>
              <a:t>schools may not observe holidays as religious events</a:t>
            </a:r>
            <a:r>
              <a:rPr lang="en-US" dirty="0" smtClean="0"/>
              <a:t> or promote such observance by students.</a:t>
            </a:r>
          </a:p>
        </p:txBody>
      </p:sp>
      <p:pic>
        <p:nvPicPr>
          <p:cNvPr id="23556" name="Picture 4" descr="j03048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524000"/>
            <a:ext cx="1200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j03359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371600"/>
            <a:ext cx="16732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j033589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1263" y="1143000"/>
            <a:ext cx="12842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077200" cy="914400"/>
          </a:xfrm>
        </p:spPr>
        <p:txBody>
          <a:bodyPr/>
          <a:lstStyle/>
          <a:p>
            <a:pPr eaLnBrk="1" hangingPunct="1"/>
            <a:r>
              <a:rPr lang="en-US" sz="3400" smtClean="0"/>
              <a:t>S. C. Code Ann. 59-17-140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838200"/>
            <a:ext cx="7543800" cy="4343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“Effective July 1, 2001, each school district during </a:t>
            </a:r>
            <a:r>
              <a:rPr lang="en-US" sz="3600" u="sng" dirty="0" smtClean="0"/>
              <a:t>annual</a:t>
            </a:r>
            <a:r>
              <a:rPr lang="en-US" sz="3600" dirty="0" smtClean="0"/>
              <a:t> in-service training shall provide a program of instruction for employees in the essentials of constitutional protections and prohibitions as they relate to religion and public school operations.”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770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10.  Permitted Absences from Objectionable Lessons in Religion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38400"/>
            <a:ext cx="5715000" cy="4114800"/>
          </a:xfrm>
        </p:spPr>
        <p:txBody>
          <a:bodyPr>
            <a:noAutofit/>
          </a:bodyPr>
          <a:lstStyle/>
          <a:p>
            <a:pPr eaLnBrk="1" hangingPunct="1"/>
            <a:r>
              <a:rPr lang="en-US" b="1" i="1" u="sng" dirty="0" smtClean="0"/>
              <a:t>Administrators and teachers should try to accommodate the reasonable requests</a:t>
            </a:r>
            <a:r>
              <a:rPr lang="en-US" dirty="0" smtClean="0"/>
              <a:t> of parents and students to be excused from objectionable lessons, discussions, or activities concerning religion.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867400" y="2289175"/>
          <a:ext cx="3003550" cy="2763838"/>
        </p:xfrm>
        <a:graphic>
          <a:graphicData uri="http://schemas.openxmlformats.org/presentationml/2006/ole">
            <p:oleObj spid="_x0000_s1026" name="Clip" r:id="rId4" imgW="2012760" imgH="1852920" progId="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019800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>11. Released Time for Religious Instruction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65463"/>
            <a:ext cx="8153400" cy="287813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Subject to applicable State laws, </a:t>
            </a:r>
            <a:r>
              <a:rPr lang="en-US" b="1" i="1" u="sng" dirty="0" smtClean="0"/>
              <a:t>School Boards may allow religious instruction off school property.</a:t>
            </a:r>
            <a:r>
              <a:rPr lang="en-US" dirty="0" smtClean="0"/>
              <a:t>  If allowed, schools may not encourage or discourage participation or penalize those who do attend.</a:t>
            </a:r>
          </a:p>
        </p:txBody>
      </p:sp>
      <p:pic>
        <p:nvPicPr>
          <p:cNvPr id="24580" name="Picture 4" descr="PE0325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1635125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j01834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3938" y="1524000"/>
            <a:ext cx="177006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90488"/>
            <a:ext cx="3717925" cy="1190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12. Teaching Values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Though schools must be neutral with respect to religion, </a:t>
            </a:r>
            <a:r>
              <a:rPr lang="en-US" b="1" i="1" u="sng" dirty="0" smtClean="0"/>
              <a:t>they may play an active role with respect to teaching civic values and virtue, and the moral code</a:t>
            </a:r>
            <a:r>
              <a:rPr lang="en-US" dirty="0" smtClean="0"/>
              <a:t> that holds us together as a community.  </a:t>
            </a:r>
            <a:r>
              <a:rPr lang="en-US" i="1" dirty="0" smtClean="0"/>
              <a:t>The fact that some of these values are held also by religions does not make it unlawful to teach them in school</a:t>
            </a:r>
            <a:r>
              <a:rPr lang="en-US" dirty="0" smtClean="0"/>
              <a:t>.</a:t>
            </a:r>
          </a:p>
        </p:txBody>
      </p:sp>
      <p:pic>
        <p:nvPicPr>
          <p:cNvPr id="25604" name="Picture 4" descr="j02758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81000"/>
            <a:ext cx="17557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6324600" cy="838200"/>
          </a:xfrm>
        </p:spPr>
        <p:txBody>
          <a:bodyPr/>
          <a:lstStyle/>
          <a:p>
            <a:pPr eaLnBrk="1" hangingPunct="1"/>
            <a:r>
              <a:rPr lang="en-US" sz="4000" smtClean="0"/>
              <a:t>13.  Religious Attire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6172200" cy="45720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Schools enjoy substantial discretion in adopting policies relating to student dress and school uniforms.  </a:t>
            </a:r>
            <a:r>
              <a:rPr lang="en-US" b="1" i="1" u="sng" dirty="0" smtClean="0"/>
              <a:t>Students have no Federal right to be exempted from religiously-neutral policies.</a:t>
            </a:r>
            <a:r>
              <a:rPr lang="en-US" dirty="0" smtClean="0"/>
              <a:t>  Schools may not single out certain religious attire, but must impose the policies as adopted.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600450" y="2252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6705600" y="1981200"/>
          <a:ext cx="3727450" cy="3276600"/>
        </p:xfrm>
        <a:graphic>
          <a:graphicData uri="http://schemas.openxmlformats.org/presentationml/2006/ole">
            <p:oleObj spid="_x0000_s2050" r:id="rId4" imgW="3191256" imgH="2353056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57150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14. Federal Equal Access Act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93938"/>
            <a:ext cx="6554788" cy="36496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Generally, if secondary public schools have a </a:t>
            </a:r>
            <a:r>
              <a:rPr lang="en-US" b="1" i="1" u="sng" dirty="0" smtClean="0"/>
              <a:t>limited open forum</a:t>
            </a:r>
            <a:r>
              <a:rPr lang="en-US" dirty="0" smtClean="0"/>
              <a:t>, (allows non-curriculum clubs to meet), the school must allow religious groups the same access to the school media, (PA system, school newspaper, bulletin board).</a:t>
            </a:r>
          </a:p>
        </p:txBody>
      </p:sp>
      <p:pic>
        <p:nvPicPr>
          <p:cNvPr id="26628" name="Picture 4" descr="bd0721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362200"/>
            <a:ext cx="18065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5943600" cy="1143000"/>
          </a:xfrm>
        </p:spPr>
        <p:txBody>
          <a:bodyPr/>
          <a:lstStyle/>
          <a:p>
            <a:pPr marL="838200" indent="-838200" eaLnBrk="1" hangingPunct="1"/>
            <a:r>
              <a:rPr lang="en-US" sz="3200" smtClean="0"/>
              <a:t>15. Establishment of </a:t>
            </a:r>
            <a:br>
              <a:rPr lang="en-US" sz="3200" smtClean="0"/>
            </a:br>
            <a:r>
              <a:rPr lang="en-US" sz="3200" smtClean="0"/>
              <a:t>Religion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810000"/>
            <a:ext cx="7772400" cy="2743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State law, S. C. Code Ann. 59-1-443 (Supp. 2000), </a:t>
            </a:r>
            <a:r>
              <a:rPr lang="en-US" b="1" i="1" u="sng" dirty="0" smtClean="0"/>
              <a:t>requires all schools to “provide for a minute of mandatory silence at the beginning of each school day</a:t>
            </a:r>
            <a:r>
              <a:rPr lang="en-US" dirty="0" smtClean="0"/>
              <a:t>.”</a:t>
            </a:r>
          </a:p>
        </p:txBody>
      </p:sp>
      <p:pic>
        <p:nvPicPr>
          <p:cNvPr id="27652" name="Picture 4" descr="bs0093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4538" y="457200"/>
            <a:ext cx="3319462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90488"/>
            <a:ext cx="6248400" cy="1190625"/>
          </a:xfrm>
        </p:spPr>
        <p:txBody>
          <a:bodyPr/>
          <a:lstStyle/>
          <a:p>
            <a:pPr eaLnBrk="1" hangingPunct="1"/>
            <a:r>
              <a:rPr lang="en-US" sz="6000" smtClean="0"/>
              <a:t>End of Module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93738" y="2474913"/>
            <a:ext cx="7604125" cy="3152775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en-US" sz="4800" smtClean="0">
                <a:solidFill>
                  <a:srgbClr val="0033CC"/>
                </a:solidFill>
                <a:hlinkClick r:id="rId3"/>
              </a:rPr>
              <a:t>Click Here</a:t>
            </a:r>
            <a:r>
              <a:rPr lang="en-US" sz="4800" smtClean="0">
                <a:hlinkClick r:id="rId3"/>
              </a:rPr>
              <a:t> </a:t>
            </a:r>
            <a:r>
              <a:rPr lang="en-US" sz="4800" smtClean="0"/>
              <a:t>to return to the Employee Training Page          </a:t>
            </a:r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72390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800" b="1" i="1" smtClean="0"/>
              <a:t>“Public Schools may not inculcate nor inhibit religion.  Schools must be places where religion and religious conviction are treated with fairness and respect.”</a:t>
            </a:r>
          </a:p>
        </p:txBody>
      </p:sp>
      <p:pic>
        <p:nvPicPr>
          <p:cNvPr id="7172" name="Picture 5" descr="ed0006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676400"/>
            <a:ext cx="7794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90488"/>
            <a:ext cx="6324600" cy="1190625"/>
          </a:xfrm>
        </p:spPr>
        <p:txBody>
          <a:bodyPr/>
          <a:lstStyle/>
          <a:p>
            <a:pPr eaLnBrk="1" hangingPunct="1"/>
            <a:r>
              <a:rPr lang="en-US" sz="3400" smtClean="0"/>
              <a:t>S. C. Code Ann. 59-17-140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343400"/>
          </a:xfrm>
        </p:spPr>
        <p:txBody>
          <a:bodyPr/>
          <a:lstStyle/>
          <a:p>
            <a:pPr eaLnBrk="1" hangingPunct="1"/>
            <a:r>
              <a:rPr lang="en-US" smtClean="0"/>
              <a:t>“Effective July 1, 2001, each school district during </a:t>
            </a:r>
            <a:r>
              <a:rPr lang="en-US" u="sng" smtClean="0"/>
              <a:t>annual</a:t>
            </a:r>
            <a:r>
              <a:rPr lang="en-US" smtClean="0"/>
              <a:t> in-service training shall provide a program of instruction for employees in the essentials of constitutional protections and prohibitions as they relate to religion and public school operations.”</a:t>
            </a:r>
          </a:p>
          <a:p>
            <a:pPr eaLnBrk="1" hangingPunct="1"/>
            <a:endParaRPr lang="en-US" smtClean="0"/>
          </a:p>
        </p:txBody>
      </p:sp>
      <p:pic>
        <p:nvPicPr>
          <p:cNvPr id="8196" name="Picture 4" descr="bs0101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800600"/>
            <a:ext cx="1920875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54313" y="158750"/>
            <a:ext cx="3646487" cy="10271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First Amendment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153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i="1" dirty="0" smtClean="0"/>
              <a:t>Congress shall make no law respecting an establishment of religion, or prohibiting the free exercise thereof, or abridging the freedom of speech, or of the press; or the right of the people peaceably to assemble, and to petition the government for a redress of grievances.</a:t>
            </a:r>
          </a:p>
        </p:txBody>
      </p:sp>
      <p:pic>
        <p:nvPicPr>
          <p:cNvPr id="9220" name="Picture 4" descr="bd0648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57200"/>
            <a:ext cx="205263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4953000" cy="1600200"/>
          </a:xfrm>
        </p:spPr>
        <p:txBody>
          <a:bodyPr/>
          <a:lstStyle/>
          <a:p>
            <a:pPr eaLnBrk="1" hangingPunct="1"/>
            <a:r>
              <a:rPr lang="en-US" sz="3200" smtClean="0"/>
              <a:t>Lemon v. Kurtzma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5463"/>
            <a:ext cx="8153400" cy="4148137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sz="3600" dirty="0" smtClean="0"/>
              <a:t>The actions have a secular purpose;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600" dirty="0" smtClean="0"/>
              <a:t>The actions do not have the principal or primary effect of </a:t>
            </a:r>
            <a:r>
              <a:rPr lang="en-US" sz="3600" b="1" i="1" dirty="0" smtClean="0"/>
              <a:t>advancing</a:t>
            </a:r>
            <a:r>
              <a:rPr lang="en-US" sz="3600" dirty="0" smtClean="0"/>
              <a:t> or </a:t>
            </a:r>
            <a:r>
              <a:rPr lang="en-US" sz="3600" b="1" i="1" dirty="0" smtClean="0"/>
              <a:t>inhibiting</a:t>
            </a:r>
            <a:r>
              <a:rPr lang="en-US" sz="3600" dirty="0" smtClean="0"/>
              <a:t> religion;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600" dirty="0" smtClean="0"/>
              <a:t>The actions do not foster an excessive entanglement of government with religion.</a:t>
            </a:r>
          </a:p>
        </p:txBody>
      </p:sp>
      <p:pic>
        <p:nvPicPr>
          <p:cNvPr id="10244" name="Picture 4" descr="j01448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04800"/>
            <a:ext cx="18288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90488"/>
            <a:ext cx="5105400" cy="1190625"/>
          </a:xfrm>
        </p:spPr>
        <p:txBody>
          <a:bodyPr/>
          <a:lstStyle/>
          <a:p>
            <a:pPr eaLnBrk="1" hangingPunct="1"/>
            <a:r>
              <a:rPr lang="en-US" smtClean="0"/>
              <a:t>1.  Student Prayers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153400" cy="3733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Santa Fe Independent School District v. Doe 530 U. S. 290 (2000) </a:t>
            </a:r>
            <a:r>
              <a:rPr lang="en-US" sz="3600" b="1" i="1" dirty="0" smtClean="0"/>
              <a:t>Football</a:t>
            </a:r>
          </a:p>
          <a:p>
            <a:pPr lvl="1" eaLnBrk="1" hangingPunct="1"/>
            <a:r>
              <a:rPr lang="en-US" sz="3200" b="1" i="1" dirty="0" smtClean="0"/>
              <a:t>The Court ruled prayer over a loudspeaker at a government sponsored event</a:t>
            </a:r>
            <a:r>
              <a:rPr lang="en-US" sz="3200" b="1" dirty="0" smtClean="0"/>
              <a:t> </a:t>
            </a:r>
            <a:r>
              <a:rPr lang="en-US" sz="3200" b="1" u="sng" dirty="0" smtClean="0">
                <a:solidFill>
                  <a:schemeClr val="accent2"/>
                </a:solidFill>
              </a:rPr>
              <a:t>on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i="1" dirty="0" smtClean="0"/>
              <a:t>government property (football game on district property) is a violation of the Establishment Clause</a:t>
            </a:r>
            <a:endParaRPr lang="en-US" sz="3200" dirty="0" smtClean="0"/>
          </a:p>
        </p:txBody>
      </p:sp>
      <p:pic>
        <p:nvPicPr>
          <p:cNvPr id="11268" name="Picture 4" descr="j00894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838200"/>
            <a:ext cx="18129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158750"/>
            <a:ext cx="4311650" cy="1027113"/>
          </a:xfrm>
        </p:spPr>
        <p:txBody>
          <a:bodyPr/>
          <a:lstStyle/>
          <a:p>
            <a:pPr eaLnBrk="1" hangingPunct="1"/>
            <a:r>
              <a:rPr lang="en-US" sz="2800" smtClean="0"/>
              <a:t>Student Prayer and </a:t>
            </a:r>
            <a:br>
              <a:rPr lang="en-US" sz="2800" smtClean="0"/>
            </a:br>
            <a:r>
              <a:rPr lang="en-US" sz="2800" smtClean="0"/>
              <a:t>Religious Discussion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123113" cy="43973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Establishment Clause does not prohibit </a:t>
            </a:r>
            <a:r>
              <a:rPr lang="en-US" b="1" i="1" u="sng" dirty="0" smtClean="0"/>
              <a:t>purely private</a:t>
            </a:r>
            <a:r>
              <a:rPr lang="en-US" dirty="0" smtClean="0"/>
              <a:t> religious speech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Students may read Bibles, say grace, say prayer </a:t>
            </a:r>
            <a:r>
              <a:rPr lang="en-US" b="1" i="1" u="sng" dirty="0" smtClean="0"/>
              <a:t>anytime it is not disruptive to the learning process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Informal gatherings are ok (Meet at Pole)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School may </a:t>
            </a:r>
            <a:r>
              <a:rPr lang="en-US" b="1" i="1" u="sng" dirty="0" smtClean="0"/>
              <a:t>neither discourage or encourage</a:t>
            </a:r>
          </a:p>
        </p:txBody>
      </p:sp>
      <p:pic>
        <p:nvPicPr>
          <p:cNvPr id="12292" name="Picture 4" descr="bd0707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31800"/>
            <a:ext cx="16764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5562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2.  Graduation Prayers and Baccalaureate Activities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62025" y="2590800"/>
            <a:ext cx="7123113" cy="33496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Lee v. Weisman 505 U. S. 577 (1992)</a:t>
            </a:r>
          </a:p>
          <a:p>
            <a:pPr eaLnBrk="1" hangingPunct="1"/>
            <a:r>
              <a:rPr lang="en-US" sz="3600" b="1" i="1" u="sng" dirty="0" smtClean="0"/>
              <a:t>Ruled graduation prayers unconstitutional</a:t>
            </a:r>
          </a:p>
        </p:txBody>
      </p:sp>
      <p:pic>
        <p:nvPicPr>
          <p:cNvPr id="13316" name="Picture 4" descr="SO0170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9600"/>
            <a:ext cx="8667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</TotalTime>
  <Words>1164</Words>
  <Application>Microsoft Office PowerPoint</Application>
  <PresentationFormat>On-screen Show (4:3)</PresentationFormat>
  <Paragraphs>94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Module</vt:lpstr>
      <vt:lpstr>Clip</vt:lpstr>
      <vt:lpstr>Microsoft Word Picture</vt:lpstr>
      <vt:lpstr>Religion in the Public School</vt:lpstr>
      <vt:lpstr>S. C. Code Ann. 59-17-140</vt:lpstr>
      <vt:lpstr>Balance</vt:lpstr>
      <vt:lpstr>S. C. Code Ann. 59-17-140</vt:lpstr>
      <vt:lpstr>First Amendment</vt:lpstr>
      <vt:lpstr>Lemon v. Kurtzma</vt:lpstr>
      <vt:lpstr>1.  Student Prayers</vt:lpstr>
      <vt:lpstr>Student Prayer and  Religious Discussion</vt:lpstr>
      <vt:lpstr>2.  Graduation Prayers and Baccalaureate Activities</vt:lpstr>
      <vt:lpstr>Baccalaureate Activities</vt:lpstr>
      <vt:lpstr>3.  Participation in or Encouragement of Religious Activity</vt:lpstr>
      <vt:lpstr>Participation Continued</vt:lpstr>
      <vt:lpstr>4.  Religion in School Curriculum</vt:lpstr>
      <vt:lpstr>5. Religious Content in Student Assignments</vt:lpstr>
      <vt:lpstr>6. Distribution of  Religious Literature</vt:lpstr>
      <vt:lpstr>More on Distribution of Religious Literature</vt:lpstr>
      <vt:lpstr>7.  Student Participation in Religious Events Before and After School</vt:lpstr>
      <vt:lpstr>8.  Religious Persuasion vs. Religious Harassment</vt:lpstr>
      <vt:lpstr>9.  Religious Holidays</vt:lpstr>
      <vt:lpstr>10.  Permitted Absences from Objectionable Lessons in Religion</vt:lpstr>
      <vt:lpstr>11. Released Time for Religious Instruction</vt:lpstr>
      <vt:lpstr>12. Teaching Values</vt:lpstr>
      <vt:lpstr>13.  Religious Attire</vt:lpstr>
      <vt:lpstr>14. Federal Equal Access Act</vt:lpstr>
      <vt:lpstr>15. Establishment of  Religion </vt:lpstr>
      <vt:lpstr>End of Module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 Vaughn</dc:creator>
  <cp:lastModifiedBy>Randy Vaughn</cp:lastModifiedBy>
  <cp:revision>8</cp:revision>
  <cp:lastPrinted>1601-01-01T00:00:00Z</cp:lastPrinted>
  <dcterms:created xsi:type="dcterms:W3CDTF">1601-01-01T00:00:00Z</dcterms:created>
  <dcterms:modified xsi:type="dcterms:W3CDTF">2013-08-08T20:42:15Z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TC010721591033</vt:lpwstr>
  </property>
</Properties>
</file>