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11"/>
  </p:notesMasterIdLst>
  <p:handoutMasterIdLst>
    <p:handoutMasterId r:id="rId12"/>
  </p:handoutMasterIdLst>
  <p:sldIdLst>
    <p:sldId id="256" r:id="rId2"/>
    <p:sldId id="257" r:id="rId3"/>
    <p:sldId id="258" r:id="rId4"/>
    <p:sldId id="259" r:id="rId5"/>
    <p:sldId id="263" r:id="rId6"/>
    <p:sldId id="262" r:id="rId7"/>
    <p:sldId id="260" r:id="rId8"/>
    <p:sldId id="261" r:id="rId9"/>
    <p:sldId id="264"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33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33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33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20CB2D7-224F-4E23-AC10-0E460F3EF7E0}" type="slidenum">
              <a:rPr lang="en-US"/>
              <a:pPr>
                <a:defRPr/>
              </a:pPr>
              <a:t>‹#›</a:t>
            </a:fld>
            <a:endParaRPr lang="en-US"/>
          </a:p>
        </p:txBody>
      </p:sp>
    </p:spTree>
    <p:extLst>
      <p:ext uri="{BB962C8B-B14F-4D97-AF65-F5344CB8AC3E}">
        <p14:creationId xmlns:p14="http://schemas.microsoft.com/office/powerpoint/2010/main" xmlns="" val="131517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2532359-FBB7-4555-AD5F-6A271EE8B4E0}" type="slidenum">
              <a:rPr lang="en-US"/>
              <a:pPr>
                <a:defRPr/>
              </a:pPr>
              <a:t>‹#›</a:t>
            </a:fld>
            <a:endParaRPr lang="en-US"/>
          </a:p>
        </p:txBody>
      </p:sp>
    </p:spTree>
    <p:extLst>
      <p:ext uri="{BB962C8B-B14F-4D97-AF65-F5344CB8AC3E}">
        <p14:creationId xmlns:p14="http://schemas.microsoft.com/office/powerpoint/2010/main" xmlns="" val="41808481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B59CAD92-E98B-4965-95BA-20DD1B6AD473}" type="slidenum">
              <a:rPr lang="en-US" smtClean="0"/>
              <a:pPr/>
              <a:t>1</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FBDBB34A-9C16-4312-ACDF-4B197B2D1DF7}" type="slidenum">
              <a:rPr lang="en-US" smtClean="0"/>
              <a:pPr/>
              <a:t>2</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8E070E5-5224-4B32-982D-841FCF9FD6EA}" type="slidenum">
              <a:rPr lang="en-US" smtClean="0"/>
              <a:pPr/>
              <a:t>3</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EAB558B-F1A8-4845-8457-951FE453728C}" type="slidenum">
              <a:rPr lang="en-US" smtClean="0"/>
              <a:pPr/>
              <a:t>4</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8A111A53-8428-447C-B3D3-6B73F95EE4D9}" type="slidenum">
              <a:rPr lang="en-US" smtClean="0"/>
              <a:pPr/>
              <a:t>5</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AF946A13-7E8F-445D-9CAC-C75CC2381483}" type="slidenum">
              <a:rPr lang="en-US" smtClean="0"/>
              <a:pPr/>
              <a:t>6</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0EA9465D-99BB-411E-94E1-A4893D2AFB6A}" type="slidenum">
              <a:rPr lang="en-US" smtClean="0"/>
              <a:pPr/>
              <a:t>7</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D5C45A8D-6D12-4779-BB64-169917970A71}" type="slidenum">
              <a:rPr lang="en-US" smtClean="0"/>
              <a:pPr/>
              <a:t>8</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10646B5-6C9E-443E-8509-96D4E5E23A6C}" type="slidenum">
              <a:rPr lang="en-US" smtClean="0"/>
              <a:pPr/>
              <a:t>9</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14400" y="4343400"/>
            <a:ext cx="5029200" cy="4114800"/>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A08E4CE0-6D5F-4592-A7B0-6A9BF234744D}"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AC8BF7-68AA-4799-BBA0-4DB43DE1393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83C88FA-5070-4415-BD2E-F2EBD4AC30B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24B7401-2499-445B-8F5B-5A9BA1C9C25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0ACDA7-7A3F-48A8-9510-F3748DF68EF0}"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28D5286-6620-4E81-8E1F-ECB31EF9D38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C1F57E9-4B1F-4C9B-800E-157BD5CA1DAF}"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706559C-E0DF-4B85-A1F2-34081886987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2401BA4-7F2D-44F1-8A17-50917CC5A82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8AD30BC-7445-4F78-AEA5-07ACC58A35FA}"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A1E6CA2D-D67F-43B6-B2E7-D675DB891683}"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CD48CB3-620C-4FB8-BDAE-C6C16FC0F25F}"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gwd50.org/Page/18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eaLnBrk="1" fontAlgn="auto" hangingPunct="1">
              <a:spcAft>
                <a:spcPts val="0"/>
              </a:spcAft>
              <a:defRPr/>
            </a:pPr>
            <a:r>
              <a:rPr lang="en-US" sz="11000">
                <a:solidFill>
                  <a:schemeClr val="tx2">
                    <a:satMod val="130000"/>
                  </a:schemeClr>
                </a:solidFill>
              </a:rPr>
              <a:t>50 CARE</a:t>
            </a:r>
          </a:p>
        </p:txBody>
      </p:sp>
      <p:sp>
        <p:nvSpPr>
          <p:cNvPr id="2051" name="Rectangle 3"/>
          <p:cNvSpPr>
            <a:spLocks noGrp="1" noChangeArrowheads="1"/>
          </p:cNvSpPr>
          <p:nvPr>
            <p:ph type="subTitle" idx="1"/>
          </p:nvPr>
        </p:nvSpPr>
        <p:spPr>
          <a:xfrm>
            <a:off x="838200" y="4038600"/>
            <a:ext cx="6934200" cy="1676400"/>
          </a:xfrm>
        </p:spPr>
        <p:txBody>
          <a:bodyPr>
            <a:normAutofit/>
          </a:bodyPr>
          <a:lstStyle/>
          <a:p>
            <a:pPr eaLnBrk="1" fontAlgn="auto" hangingPunct="1">
              <a:spcAft>
                <a:spcPts val="0"/>
              </a:spcAft>
              <a:buFont typeface="Wingdings 2"/>
              <a:buNone/>
              <a:defRPr/>
            </a:pPr>
            <a:r>
              <a:rPr lang="en-US" sz="4000" dirty="0"/>
              <a:t>Greenwood School District 50</a:t>
            </a:r>
          </a:p>
          <a:p>
            <a:pPr eaLnBrk="1" fontAlgn="auto" hangingPunct="1">
              <a:spcAft>
                <a:spcPts val="0"/>
              </a:spcAft>
              <a:buFont typeface="Wingdings 2"/>
              <a:buNone/>
              <a:defRPr/>
            </a:pPr>
            <a:r>
              <a:rPr lang="en-US" sz="4000" dirty="0" smtClean="0"/>
              <a:t>2014</a:t>
            </a:r>
            <a:endParaRPr lang="en-US" sz="4000" dirty="0"/>
          </a:p>
        </p:txBody>
      </p:sp>
      <p:pic>
        <p:nvPicPr>
          <p:cNvPr id="1026" name="Picture 2" descr="C:\Users\vaughnr\AppData\Local\Microsoft\Windows\Temporary Internet Files\Content.IE5\8REIVXBG\MP900448590[1].jpg"/>
          <p:cNvPicPr>
            <a:picLocks noChangeAspect="1" noChangeArrowheads="1"/>
          </p:cNvPicPr>
          <p:nvPr/>
        </p:nvPicPr>
        <p:blipFill>
          <a:blip r:embed="rId3" cstate="print"/>
          <a:srcRect/>
          <a:stretch>
            <a:fillRect/>
          </a:stretch>
        </p:blipFill>
        <p:spPr bwMode="auto">
          <a:xfrm>
            <a:off x="1066800" y="990600"/>
            <a:ext cx="1679096" cy="251567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What is 50 CARE?</a:t>
            </a:r>
          </a:p>
        </p:txBody>
      </p:sp>
      <p:sp>
        <p:nvSpPr>
          <p:cNvPr id="9219" name="Rectangle 3"/>
          <p:cNvSpPr>
            <a:spLocks noGrp="1" noChangeArrowheads="1"/>
          </p:cNvSpPr>
          <p:nvPr>
            <p:ph idx="1"/>
          </p:nvPr>
        </p:nvSpPr>
        <p:spPr/>
        <p:txBody>
          <a:bodyPr/>
          <a:lstStyle/>
          <a:p>
            <a:pPr eaLnBrk="1" hangingPunct="1"/>
            <a:r>
              <a:rPr lang="en-US" sz="3600" dirty="0" smtClean="0"/>
              <a:t>The name means </a:t>
            </a:r>
            <a:r>
              <a:rPr lang="en-US" sz="3600" b="1" i="1" dirty="0" smtClean="0"/>
              <a:t>“Counseling And Referral Elective”.</a:t>
            </a:r>
            <a:r>
              <a:rPr lang="en-US" sz="3600" dirty="0" smtClean="0"/>
              <a:t>  The program is paid for by Greenwood 50 and is intended to benefit employees by providing various types of counseling while maintaining a high level of confidentiality.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Effectiveness</a:t>
            </a:r>
          </a:p>
        </p:txBody>
      </p:sp>
      <p:sp>
        <p:nvSpPr>
          <p:cNvPr id="10243" name="Rectangle 3"/>
          <p:cNvSpPr>
            <a:spLocks noGrp="1" noChangeArrowheads="1"/>
          </p:cNvSpPr>
          <p:nvPr>
            <p:ph idx="1"/>
          </p:nvPr>
        </p:nvSpPr>
        <p:spPr/>
        <p:txBody>
          <a:bodyPr/>
          <a:lstStyle/>
          <a:p>
            <a:pPr eaLnBrk="1" hangingPunct="1"/>
            <a:r>
              <a:rPr lang="en-US" sz="3600" dirty="0" smtClean="0"/>
              <a:t>The health and wellness of our employees has a direct and profound effect on the quality of work performed by those employees.  This benefit is provided by our Board to offer confidential assistance to all employees and their immediate family at no cost.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Who is Eligible?</a:t>
            </a:r>
          </a:p>
        </p:txBody>
      </p:sp>
      <p:sp>
        <p:nvSpPr>
          <p:cNvPr id="11267" name="Rectangle 3"/>
          <p:cNvSpPr>
            <a:spLocks noGrp="1" noChangeArrowheads="1"/>
          </p:cNvSpPr>
          <p:nvPr>
            <p:ph idx="1"/>
          </p:nvPr>
        </p:nvSpPr>
        <p:spPr/>
        <p:txBody>
          <a:bodyPr/>
          <a:lstStyle/>
          <a:p>
            <a:pPr eaLnBrk="1" hangingPunct="1"/>
            <a:r>
              <a:rPr lang="en-US" sz="4400" smtClean="0"/>
              <a:t>Eligible participants will include employees, spouses, and immediate family members.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sz="6300">
                <a:solidFill>
                  <a:schemeClr val="tx2">
                    <a:satMod val="130000"/>
                  </a:schemeClr>
                </a:solidFill>
              </a:rPr>
              <a:t>Immediate</a:t>
            </a:r>
            <a:r>
              <a:rPr lang="en-US" sz="5700">
                <a:solidFill>
                  <a:schemeClr val="tx2">
                    <a:satMod val="130000"/>
                  </a:schemeClr>
                </a:solidFill>
              </a:rPr>
              <a:t> Family</a:t>
            </a:r>
          </a:p>
        </p:txBody>
      </p:sp>
      <p:sp>
        <p:nvSpPr>
          <p:cNvPr id="12291" name="Rectangle 3"/>
          <p:cNvSpPr>
            <a:spLocks noGrp="1" noChangeArrowheads="1"/>
          </p:cNvSpPr>
          <p:nvPr>
            <p:ph idx="1"/>
          </p:nvPr>
        </p:nvSpPr>
        <p:spPr/>
        <p:txBody>
          <a:bodyPr/>
          <a:lstStyle/>
          <a:p>
            <a:pPr eaLnBrk="1" hangingPunct="1"/>
            <a:r>
              <a:rPr lang="en-US" smtClean="0"/>
              <a:t>Immediate family members for the purpose of this program shall be defined as: children in the home under the age of 19; children enrolled in a college or vocational school under the age of 21; and biological children not in the household under the age of 19; or age 21 if enrolled in a college or vocational school.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Stats</a:t>
            </a:r>
          </a:p>
        </p:txBody>
      </p:sp>
      <p:sp>
        <p:nvSpPr>
          <p:cNvPr id="13315" name="Rectangle 3"/>
          <p:cNvSpPr>
            <a:spLocks noGrp="1" noChangeArrowheads="1"/>
          </p:cNvSpPr>
          <p:nvPr>
            <p:ph idx="1"/>
          </p:nvPr>
        </p:nvSpPr>
        <p:spPr/>
        <p:txBody>
          <a:bodyPr/>
          <a:lstStyle/>
          <a:p>
            <a:pPr marL="609600" indent="-609600" eaLnBrk="1" hangingPunct="1">
              <a:buFont typeface="Wingdings" pitchFamily="2" charset="2"/>
              <a:buAutoNum type="arabicPeriod"/>
            </a:pPr>
            <a:r>
              <a:rPr lang="en-US" sz="4000" smtClean="0"/>
              <a:t>Emotional</a:t>
            </a:r>
          </a:p>
          <a:p>
            <a:pPr marL="609600" indent="-609600" eaLnBrk="1" hangingPunct="1">
              <a:buFont typeface="Wingdings" pitchFamily="2" charset="2"/>
              <a:buAutoNum type="arabicPeriod"/>
            </a:pPr>
            <a:r>
              <a:rPr lang="en-US" sz="4000" smtClean="0"/>
              <a:t>Marital</a:t>
            </a:r>
          </a:p>
          <a:p>
            <a:pPr marL="609600" indent="-609600" eaLnBrk="1" hangingPunct="1">
              <a:buFont typeface="Wingdings" pitchFamily="2" charset="2"/>
              <a:buAutoNum type="arabicPeriod"/>
            </a:pPr>
            <a:r>
              <a:rPr lang="en-US" sz="4000" smtClean="0"/>
              <a:t>Family/Children</a:t>
            </a:r>
          </a:p>
          <a:p>
            <a:pPr marL="609600" indent="-609600" eaLnBrk="1" hangingPunct="1">
              <a:buFont typeface="Wingdings" pitchFamily="2" charset="2"/>
              <a:buAutoNum type="arabicPeriod"/>
            </a:pPr>
            <a:r>
              <a:rPr lang="en-US" sz="4000" smtClean="0"/>
              <a:t>Alcohol/Drugs</a:t>
            </a:r>
          </a:p>
          <a:p>
            <a:pPr marL="609600" indent="-609600" eaLnBrk="1" hangingPunct="1">
              <a:buFont typeface="Wingdings" pitchFamily="2" charset="2"/>
              <a:buAutoNum type="arabicPeriod"/>
            </a:pPr>
            <a:r>
              <a:rPr lang="en-US" sz="4000" smtClean="0"/>
              <a:t>Work Performance</a:t>
            </a:r>
          </a:p>
          <a:p>
            <a:pPr marL="609600" indent="-609600" eaLnBrk="1" hangingPunct="1">
              <a:buFont typeface="Wingdings" pitchFamily="2" charset="2"/>
              <a:buAutoNum type="arabicPeriod"/>
            </a:pPr>
            <a:r>
              <a:rPr lang="en-US" sz="4000" smtClean="0"/>
              <a:t>Financial Concerns</a:t>
            </a:r>
          </a:p>
          <a:p>
            <a:pPr marL="609600" indent="-609600" eaLnBrk="1" hangingPunct="1"/>
            <a:endParaRPr lang="en-US" sz="4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Areas Served</a:t>
            </a:r>
          </a:p>
        </p:txBody>
      </p:sp>
      <p:sp>
        <p:nvSpPr>
          <p:cNvPr id="14339" name="Rectangle 3"/>
          <p:cNvSpPr>
            <a:spLocks noGrp="1" noChangeArrowheads="1"/>
          </p:cNvSpPr>
          <p:nvPr>
            <p:ph idx="1"/>
          </p:nvPr>
        </p:nvSpPr>
        <p:spPr>
          <a:xfrm>
            <a:off x="1143000" y="1600200"/>
            <a:ext cx="3354388" cy="4497388"/>
          </a:xfrm>
        </p:spPr>
        <p:txBody>
          <a:bodyPr/>
          <a:lstStyle/>
          <a:p>
            <a:pPr eaLnBrk="1" hangingPunct="1">
              <a:buFont typeface="Wingdings" pitchFamily="2" charset="2"/>
              <a:buChar char="§"/>
            </a:pPr>
            <a:r>
              <a:rPr lang="en-US" sz="2800" b="1" smtClean="0"/>
              <a:t>Depression</a:t>
            </a:r>
          </a:p>
          <a:p>
            <a:pPr eaLnBrk="1" hangingPunct="1">
              <a:buFont typeface="Wingdings" pitchFamily="2" charset="2"/>
              <a:buChar char="§"/>
            </a:pPr>
            <a:r>
              <a:rPr lang="en-US" sz="2800" b="1" smtClean="0"/>
              <a:t>Guilt</a:t>
            </a:r>
          </a:p>
          <a:p>
            <a:pPr eaLnBrk="1" hangingPunct="1">
              <a:buFont typeface="Wingdings" pitchFamily="2" charset="2"/>
              <a:buChar char="§"/>
            </a:pPr>
            <a:r>
              <a:rPr lang="en-US" sz="2800" b="1" smtClean="0"/>
              <a:t>Anxiety</a:t>
            </a:r>
          </a:p>
          <a:p>
            <a:pPr eaLnBrk="1" hangingPunct="1">
              <a:buFont typeface="Wingdings" pitchFamily="2" charset="2"/>
              <a:buChar char="§"/>
            </a:pPr>
            <a:r>
              <a:rPr lang="en-US" sz="2800" b="1" smtClean="0"/>
              <a:t>Family Problems</a:t>
            </a:r>
          </a:p>
          <a:p>
            <a:pPr eaLnBrk="1" hangingPunct="1">
              <a:buFont typeface="Wingdings" pitchFamily="2" charset="2"/>
              <a:buChar char="§"/>
            </a:pPr>
            <a:r>
              <a:rPr lang="en-US" sz="2800" b="1" smtClean="0"/>
              <a:t>Marital Difficulties</a:t>
            </a:r>
          </a:p>
          <a:p>
            <a:pPr eaLnBrk="1" hangingPunct="1">
              <a:buFont typeface="Wingdings" pitchFamily="2" charset="2"/>
              <a:buChar char="§"/>
            </a:pPr>
            <a:r>
              <a:rPr lang="en-US" sz="2800" b="1" smtClean="0"/>
              <a:t>Stress</a:t>
            </a:r>
          </a:p>
          <a:p>
            <a:pPr eaLnBrk="1" hangingPunct="1">
              <a:buFont typeface="Wingdings" pitchFamily="2" charset="2"/>
              <a:buChar char="§"/>
            </a:pPr>
            <a:r>
              <a:rPr lang="en-US" sz="2800" b="1" smtClean="0"/>
              <a:t>Dependency</a:t>
            </a:r>
          </a:p>
        </p:txBody>
      </p:sp>
      <p:sp>
        <p:nvSpPr>
          <p:cNvPr id="14340" name="Rectangle 4"/>
          <p:cNvSpPr>
            <a:spLocks noChangeArrowheads="1"/>
          </p:cNvSpPr>
          <p:nvPr/>
        </p:nvSpPr>
        <p:spPr bwMode="auto">
          <a:xfrm>
            <a:off x="4724400" y="1676400"/>
            <a:ext cx="4040188" cy="4497388"/>
          </a:xfrm>
          <a:prstGeom prst="rect">
            <a:avLst/>
          </a:prstGeom>
          <a:noFill/>
          <a:ln w="9525">
            <a:noFill/>
            <a:miter lim="800000"/>
            <a:headEnd/>
            <a:tailEnd/>
          </a:ln>
        </p:spPr>
        <p:txBody>
          <a:bodyPr/>
          <a:lstStyle/>
          <a:p>
            <a:pPr marL="342900" indent="-342900" eaLnBrk="1" hangingPunct="1">
              <a:spcBef>
                <a:spcPct val="20000"/>
              </a:spcBef>
              <a:buClr>
                <a:schemeClr val="hlink"/>
              </a:buClr>
              <a:buSzPct val="80000"/>
              <a:buFont typeface="Wingdings" pitchFamily="2" charset="2"/>
              <a:buChar char="l"/>
            </a:pPr>
            <a:endParaRPr lang="en-US" sz="3200" b="1"/>
          </a:p>
        </p:txBody>
      </p:sp>
      <p:sp>
        <p:nvSpPr>
          <p:cNvPr id="14341" name="Rectangle 6"/>
          <p:cNvSpPr>
            <a:spLocks noChangeArrowheads="1"/>
          </p:cNvSpPr>
          <p:nvPr/>
        </p:nvSpPr>
        <p:spPr bwMode="auto">
          <a:xfrm>
            <a:off x="5105400" y="1600200"/>
            <a:ext cx="3430588" cy="4497388"/>
          </a:xfrm>
          <a:prstGeom prst="rect">
            <a:avLst/>
          </a:prstGeom>
          <a:noFill/>
          <a:ln w="9525">
            <a:noFill/>
            <a:miter lim="800000"/>
            <a:headEnd/>
            <a:tailEnd/>
          </a:ln>
        </p:spPr>
        <p:txBody>
          <a:bodyPr/>
          <a:lstStyle/>
          <a:p>
            <a:pPr marL="342900" indent="-342900" eaLnBrk="1" hangingPunct="1">
              <a:spcBef>
                <a:spcPct val="20000"/>
              </a:spcBef>
              <a:buClr>
                <a:schemeClr val="accent1"/>
              </a:buClr>
              <a:buSzPct val="80000"/>
              <a:buFont typeface="Wingdings" pitchFamily="2" charset="2"/>
              <a:buChar char="§"/>
            </a:pPr>
            <a:r>
              <a:rPr lang="en-US" sz="2800" b="1"/>
              <a:t>Financial Issues</a:t>
            </a:r>
          </a:p>
          <a:p>
            <a:pPr marL="342900" indent="-342900" eaLnBrk="1" hangingPunct="1">
              <a:spcBef>
                <a:spcPct val="20000"/>
              </a:spcBef>
              <a:buClr>
                <a:schemeClr val="accent1"/>
              </a:buClr>
              <a:buSzPct val="80000"/>
              <a:buFont typeface="Wingdings" pitchFamily="2" charset="2"/>
              <a:buChar char="§"/>
            </a:pPr>
            <a:r>
              <a:rPr lang="en-US" sz="2800" b="1"/>
              <a:t>Substance Abuse</a:t>
            </a:r>
          </a:p>
          <a:p>
            <a:pPr marL="342900" indent="-342900" eaLnBrk="1" hangingPunct="1">
              <a:spcBef>
                <a:spcPct val="20000"/>
              </a:spcBef>
              <a:buClr>
                <a:schemeClr val="accent1"/>
              </a:buClr>
              <a:buSzPct val="80000"/>
              <a:buFont typeface="Wingdings" pitchFamily="2" charset="2"/>
              <a:buChar char="§"/>
            </a:pPr>
            <a:r>
              <a:rPr lang="en-US" sz="2800" b="1"/>
              <a:t>Eating Disorders</a:t>
            </a:r>
          </a:p>
          <a:p>
            <a:pPr marL="342900" indent="-342900" eaLnBrk="1" hangingPunct="1">
              <a:spcBef>
                <a:spcPct val="20000"/>
              </a:spcBef>
              <a:buClr>
                <a:schemeClr val="accent1"/>
              </a:buClr>
              <a:buSzPct val="80000"/>
              <a:buFont typeface="Wingdings" pitchFamily="2" charset="2"/>
              <a:buChar char="§"/>
            </a:pPr>
            <a:r>
              <a:rPr lang="en-US" sz="2800" b="1"/>
              <a:t>Abuse Recovery</a:t>
            </a:r>
          </a:p>
          <a:p>
            <a:pPr marL="342900" indent="-342900" eaLnBrk="1" hangingPunct="1">
              <a:spcBef>
                <a:spcPct val="20000"/>
              </a:spcBef>
              <a:buClr>
                <a:schemeClr val="accent1"/>
              </a:buClr>
              <a:buSzPct val="80000"/>
              <a:buFont typeface="Wingdings" pitchFamily="2" charset="2"/>
              <a:buChar char="§"/>
            </a:pPr>
            <a:r>
              <a:rPr lang="en-US" sz="2800" b="1"/>
              <a:t>Parenting</a:t>
            </a:r>
          </a:p>
          <a:p>
            <a:pPr marL="342900" indent="-342900" eaLnBrk="1" hangingPunct="1">
              <a:spcBef>
                <a:spcPct val="20000"/>
              </a:spcBef>
              <a:buClr>
                <a:schemeClr val="accent1"/>
              </a:buClr>
              <a:buSzPct val="80000"/>
              <a:buFont typeface="Wingdings" pitchFamily="2" charset="2"/>
              <a:buChar char="§"/>
            </a:pPr>
            <a:r>
              <a:rPr lang="en-US" sz="2800" b="1"/>
              <a:t>Low Self Esteem</a:t>
            </a:r>
          </a:p>
          <a:p>
            <a:pPr marL="342900" indent="-342900" eaLnBrk="1" hangingPunct="1">
              <a:spcBef>
                <a:spcPct val="20000"/>
              </a:spcBef>
              <a:buClr>
                <a:schemeClr val="accent1"/>
              </a:buClr>
              <a:buSzPct val="80000"/>
              <a:buFont typeface="Wingdings" pitchFamily="2" charset="2"/>
              <a:buChar char="§"/>
            </a:pPr>
            <a:r>
              <a:rPr lang="en-US" sz="2800" b="1"/>
              <a:t>Poor Motivation</a:t>
            </a:r>
          </a:p>
          <a:p>
            <a:pPr marL="342900" indent="-342900" eaLnBrk="1" hangingPunct="1">
              <a:spcBef>
                <a:spcPct val="20000"/>
              </a:spcBef>
              <a:buClr>
                <a:schemeClr val="accent1"/>
              </a:buClr>
              <a:buSzPct val="80000"/>
              <a:buFont typeface="Wingdings" pitchFamily="2" charset="2"/>
              <a:buChar char="§"/>
            </a:pPr>
            <a:r>
              <a:rPr lang="en-US" sz="2800" b="1"/>
              <a:t>ADD/ADHD</a:t>
            </a:r>
          </a:p>
          <a:p>
            <a:pPr marL="342900" indent="-342900" eaLnBrk="1" hangingPunct="1">
              <a:spcBef>
                <a:spcPct val="20000"/>
              </a:spcBef>
              <a:buClr>
                <a:schemeClr val="accent1"/>
              </a:buClr>
              <a:buSzPct val="80000"/>
              <a:buFont typeface="Wingdings" pitchFamily="2" charset="2"/>
              <a:buChar char="§"/>
            </a:pPr>
            <a:endParaRPr lang="en-US" sz="28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en-US" sz="5700">
                <a:solidFill>
                  <a:schemeClr val="tx2">
                    <a:satMod val="130000"/>
                  </a:schemeClr>
                </a:solidFill>
              </a:rPr>
              <a:t>Who to Contact</a:t>
            </a:r>
          </a:p>
        </p:txBody>
      </p:sp>
      <p:sp>
        <p:nvSpPr>
          <p:cNvPr id="15363" name="Rectangle 3"/>
          <p:cNvSpPr>
            <a:spLocks noGrp="1" noChangeArrowheads="1"/>
          </p:cNvSpPr>
          <p:nvPr>
            <p:ph idx="1"/>
          </p:nvPr>
        </p:nvSpPr>
        <p:spPr/>
        <p:txBody>
          <a:bodyPr>
            <a:normAutofit fontScale="92500" lnSpcReduction="10000"/>
          </a:bodyPr>
          <a:lstStyle/>
          <a:p>
            <a:pPr algn="ctr" eaLnBrk="1" hangingPunct="1">
              <a:buFont typeface="Wingdings" pitchFamily="2" charset="2"/>
              <a:buNone/>
            </a:pPr>
            <a:r>
              <a:rPr lang="en-US" sz="4000" b="1" dirty="0" smtClean="0"/>
              <a:t>Piedmont Health Group</a:t>
            </a:r>
          </a:p>
          <a:p>
            <a:pPr algn="ctr" eaLnBrk="1" hangingPunct="1">
              <a:buFont typeface="Wingdings" pitchFamily="2" charset="2"/>
              <a:buNone/>
            </a:pPr>
            <a:r>
              <a:rPr lang="en-US" sz="4000" b="1" smtClean="0"/>
              <a:t>105 Vine Crest </a:t>
            </a:r>
            <a:r>
              <a:rPr lang="en-US" sz="4000" b="1" dirty="0" smtClean="0"/>
              <a:t>Ct.</a:t>
            </a:r>
          </a:p>
          <a:p>
            <a:pPr algn="ctr" eaLnBrk="1" hangingPunct="1">
              <a:buFont typeface="Wingdings" pitchFamily="2" charset="2"/>
              <a:buNone/>
            </a:pPr>
            <a:r>
              <a:rPr lang="en-US" sz="4000" b="1" dirty="0" smtClean="0"/>
              <a:t>Suite 300</a:t>
            </a:r>
          </a:p>
          <a:p>
            <a:pPr algn="ctr" eaLnBrk="1" hangingPunct="1">
              <a:buFont typeface="Wingdings" pitchFamily="2" charset="2"/>
              <a:buNone/>
            </a:pPr>
            <a:r>
              <a:rPr lang="en-US" sz="4000" b="1" dirty="0" smtClean="0"/>
              <a:t>Tower Point Medical Ctr.</a:t>
            </a:r>
          </a:p>
          <a:p>
            <a:pPr algn="ctr" eaLnBrk="1" hangingPunct="1">
              <a:buFont typeface="Wingdings" pitchFamily="2" charset="2"/>
              <a:buNone/>
            </a:pPr>
            <a:r>
              <a:rPr lang="en-US" sz="4000" b="1" dirty="0" smtClean="0"/>
              <a:t>223-5111</a:t>
            </a:r>
          </a:p>
          <a:p>
            <a:pPr algn="ctr" eaLnBrk="1" hangingPunct="1">
              <a:buFont typeface="Wingdings" pitchFamily="2" charset="2"/>
              <a:buNone/>
            </a:pPr>
            <a:r>
              <a:rPr lang="en-US" sz="4000" b="1" dirty="0" smtClean="0"/>
              <a:t>Questions:  Rebecca Duncan 941-5418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en-US" sz="6900">
                <a:solidFill>
                  <a:schemeClr val="tx2">
                    <a:satMod val="130000"/>
                  </a:schemeClr>
                </a:solidFill>
              </a:rPr>
              <a:t>End of Module</a:t>
            </a:r>
          </a:p>
        </p:txBody>
      </p:sp>
      <p:sp>
        <p:nvSpPr>
          <p:cNvPr id="16387" name="Rectangle 3"/>
          <p:cNvSpPr>
            <a:spLocks noGrp="1" noChangeArrowheads="1"/>
          </p:cNvSpPr>
          <p:nvPr>
            <p:ph idx="1"/>
          </p:nvPr>
        </p:nvSpPr>
        <p:spPr>
          <a:xfrm>
            <a:off x="838200" y="2667000"/>
            <a:ext cx="7391400" cy="3048000"/>
          </a:xfrm>
        </p:spPr>
        <p:txBody>
          <a:bodyPr/>
          <a:lstStyle/>
          <a:p>
            <a:pPr lvl="4" eaLnBrk="1" hangingPunct="1">
              <a:buFont typeface="Wingdings" pitchFamily="2" charset="2"/>
              <a:buNone/>
            </a:pPr>
            <a:r>
              <a:rPr lang="en-US" sz="4800" smtClean="0">
                <a:solidFill>
                  <a:srgbClr val="0033CC"/>
                </a:solidFill>
                <a:hlinkClick r:id="rId3"/>
              </a:rPr>
              <a:t>Click Here</a:t>
            </a:r>
            <a:r>
              <a:rPr lang="en-US" sz="4800" smtClean="0">
                <a:hlinkClick r:id="rId3"/>
              </a:rPr>
              <a:t> </a:t>
            </a:r>
            <a:r>
              <a:rPr lang="en-US" sz="4800" smtClean="0"/>
              <a:t>to return to the Employee Training Page          </a:t>
            </a:r>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a:p>
            <a:pPr lvl="4" eaLnBrk="1" hangingPunct="1">
              <a:buFont typeface="Wingdings" pitchFamily="2" charset="2"/>
              <a:buNone/>
            </a:pPr>
            <a:endParaRPr lang="en-US" sz="48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TotalTime>
  <Words>257</Words>
  <Application>Microsoft Office PowerPoint</Application>
  <PresentationFormat>On-screen Show (4:3)</PresentationFormat>
  <Paragraphs>56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50 CARE</vt:lpstr>
      <vt:lpstr>What is 50 CARE?</vt:lpstr>
      <vt:lpstr>Effectiveness</vt:lpstr>
      <vt:lpstr>Who is Eligible?</vt:lpstr>
      <vt:lpstr>Immediate Family</vt:lpstr>
      <vt:lpstr>Stats</vt:lpstr>
      <vt:lpstr>Areas Served</vt:lpstr>
      <vt:lpstr>Who to Contact</vt:lpstr>
      <vt:lpstr>End of Module</vt:lpstr>
    </vt:vector>
  </TitlesOfParts>
  <Company>Greenwood School District 50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 CARE</dc:title>
  <dc:creator>Greenwood School District 50</dc:creator>
  <cp:lastModifiedBy>Randy Vaughn</cp:lastModifiedBy>
  <cp:revision>28</cp:revision>
  <dcterms:created xsi:type="dcterms:W3CDTF">2006-07-24T12:17:15Z</dcterms:created>
  <dcterms:modified xsi:type="dcterms:W3CDTF">2014-08-07T19:41:17Z</dcterms:modified>
</cp:coreProperties>
</file>