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69" r:id="rId2"/>
    <p:sldId id="256" r:id="rId3"/>
    <p:sldId id="287" r:id="rId4"/>
    <p:sldId id="257" r:id="rId5"/>
    <p:sldId id="258" r:id="rId6"/>
    <p:sldId id="259" r:id="rId7"/>
    <p:sldId id="261" r:id="rId8"/>
    <p:sldId id="262" r:id="rId9"/>
    <p:sldId id="263" r:id="rId10"/>
    <p:sldId id="264" r:id="rId11"/>
    <p:sldId id="265" r:id="rId12"/>
    <p:sldId id="272" r:id="rId13"/>
    <p:sldId id="281" r:id="rId14"/>
    <p:sldId id="273" r:id="rId15"/>
    <p:sldId id="284" r:id="rId16"/>
    <p:sldId id="285" r:id="rId17"/>
    <p:sldId id="286" r:id="rId18"/>
    <p:sldId id="276" r:id="rId19"/>
    <p:sldId id="277" r:id="rId20"/>
    <p:sldId id="279" r:id="rId21"/>
    <p:sldId id="288"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585"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en-US"/>
          </a:p>
        </p:txBody>
      </p:sp>
      <p:sp>
        <p:nvSpPr>
          <p:cNvPr id="3174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en-US"/>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174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175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en-US"/>
          </a:p>
        </p:txBody>
      </p:sp>
      <p:sp>
        <p:nvSpPr>
          <p:cNvPr id="3175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26657769-479B-4069-9800-8C67D8A4923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6C53285C-C5EF-4ED4-A8D2-9E76BF640274}" type="slidenum">
              <a:rPr lang="en-US" altLang="en-US" smtClean="0"/>
              <a:pPr/>
              <a:t>1</a:t>
            </a:fld>
            <a:endParaRPr lang="en-US" alt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miter lim="800000"/>
            <a:headEnd/>
            <a:tailEnd/>
          </a:ln>
        </p:spPr>
        <p:txBody>
          <a:bodyPr/>
          <a:lstStyle/>
          <a:p>
            <a:fld id="{99647EBF-A3A8-4D4A-9122-331487B9E0D3}" type="slidenum">
              <a:rPr lang="en-US" altLang="en-US" smtClean="0"/>
              <a:pPr/>
              <a:t>11</a:t>
            </a:fld>
            <a:endParaRPr lang="en-US" alt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miter lim="800000"/>
            <a:headEnd/>
            <a:tailEnd/>
          </a:ln>
        </p:spPr>
        <p:txBody>
          <a:bodyPr/>
          <a:lstStyle/>
          <a:p>
            <a:fld id="{53703A74-4A77-4F62-9A4F-0BEB5E85E531}" type="slidenum">
              <a:rPr lang="en-US" altLang="en-US" smtClean="0"/>
              <a:pPr/>
              <a:t>12</a:t>
            </a:fld>
            <a:endParaRPr lang="en-US" alt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miter lim="800000"/>
            <a:headEnd/>
            <a:tailEnd/>
          </a:ln>
        </p:spPr>
        <p:txBody>
          <a:bodyPr/>
          <a:lstStyle/>
          <a:p>
            <a:fld id="{601D8690-882D-48E2-B7B0-E6EF610D3813}" type="slidenum">
              <a:rPr lang="en-US" altLang="en-US" smtClean="0"/>
              <a:pPr/>
              <a:t>13</a:t>
            </a:fld>
            <a:endParaRPr lang="en-US" alt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miter lim="800000"/>
            <a:headEnd/>
            <a:tailEnd/>
          </a:ln>
        </p:spPr>
        <p:txBody>
          <a:bodyPr/>
          <a:lstStyle/>
          <a:p>
            <a:fld id="{5EFD73EF-6465-4DD5-9684-132990610ACE}" type="slidenum">
              <a:rPr lang="en-US" altLang="en-US" smtClean="0"/>
              <a:pPr/>
              <a:t>14</a:t>
            </a:fld>
            <a:endParaRPr lang="en-US" alt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miter lim="800000"/>
            <a:headEnd/>
            <a:tailEnd/>
          </a:ln>
        </p:spPr>
        <p:txBody>
          <a:bodyPr/>
          <a:lstStyle/>
          <a:p>
            <a:fld id="{FC52D0DE-96E7-4927-8DD1-A5284D6FD366}" type="slidenum">
              <a:rPr lang="en-US" altLang="en-US" smtClean="0"/>
              <a:pPr/>
              <a:t>15</a:t>
            </a:fld>
            <a:endParaRPr lang="en-US" alt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miter lim="800000"/>
            <a:headEnd/>
            <a:tailEnd/>
          </a:ln>
        </p:spPr>
        <p:txBody>
          <a:bodyPr/>
          <a:lstStyle/>
          <a:p>
            <a:fld id="{7F8F12E3-C27E-4065-BFFD-14F7BA173A04}" type="slidenum">
              <a:rPr lang="en-US" altLang="en-US" smtClean="0"/>
              <a:pPr/>
              <a:t>16</a:t>
            </a:fld>
            <a:endParaRPr lang="en-US" alt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miter lim="800000"/>
            <a:headEnd/>
            <a:tailEnd/>
          </a:ln>
        </p:spPr>
        <p:txBody>
          <a:bodyPr/>
          <a:lstStyle/>
          <a:p>
            <a:fld id="{81895E79-4E76-4DDB-BB66-FC36DD855155}" type="slidenum">
              <a:rPr lang="en-US" altLang="en-US" smtClean="0"/>
              <a:pPr/>
              <a:t>17</a:t>
            </a:fld>
            <a:endParaRPr lang="en-US" alt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miter lim="800000"/>
            <a:headEnd/>
            <a:tailEnd/>
          </a:ln>
        </p:spPr>
        <p:txBody>
          <a:bodyPr/>
          <a:lstStyle/>
          <a:p>
            <a:fld id="{E8A9C84D-22ED-43D0-9E4E-44F20E098700}" type="slidenum">
              <a:rPr lang="en-US" altLang="en-US" smtClean="0"/>
              <a:pPr/>
              <a:t>18</a:t>
            </a:fld>
            <a:endParaRPr lang="en-US" alt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miter lim="800000"/>
            <a:headEnd/>
            <a:tailEnd/>
          </a:ln>
        </p:spPr>
        <p:txBody>
          <a:bodyPr/>
          <a:lstStyle/>
          <a:p>
            <a:fld id="{53C33876-E65D-4887-ADD8-224F58099E9F}" type="slidenum">
              <a:rPr lang="en-US" altLang="en-US" smtClean="0"/>
              <a:pPr/>
              <a:t>19</a:t>
            </a:fld>
            <a:endParaRPr lang="en-US" alt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miter lim="800000"/>
            <a:headEnd/>
            <a:tailEnd/>
          </a:ln>
        </p:spPr>
        <p:txBody>
          <a:bodyPr/>
          <a:lstStyle/>
          <a:p>
            <a:fld id="{55AEDCC7-0B4C-4AAA-8E10-026C53F2A630}" type="slidenum">
              <a:rPr lang="en-US" altLang="en-US" smtClean="0"/>
              <a:pPr/>
              <a:t>20</a:t>
            </a:fld>
            <a:endParaRPr lang="en-US" alt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miter lim="800000"/>
            <a:headEnd/>
            <a:tailEnd/>
          </a:ln>
        </p:spPr>
        <p:txBody>
          <a:bodyPr/>
          <a:lstStyle/>
          <a:p>
            <a:fld id="{3BEA974D-7F3E-4854-8E2C-864967CEED09}" type="slidenum">
              <a:rPr lang="en-US" altLang="en-US" smtClean="0"/>
              <a:pPr/>
              <a:t>2</a:t>
            </a:fld>
            <a:endParaRPr lang="en-US" alt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310646B5-6C9E-443E-8509-96D4E5E23A6C}" type="slidenum">
              <a:rPr lang="en-US" smtClean="0"/>
              <a:pPr/>
              <a:t>21</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miter lim="800000"/>
            <a:headEnd/>
            <a:tailEnd/>
          </a:ln>
        </p:spPr>
        <p:txBody>
          <a:bodyPr/>
          <a:lstStyle/>
          <a:p>
            <a:fld id="{3FB18245-CC4A-4A38-BA6D-582C6282297E}" type="slidenum">
              <a:rPr lang="en-US" altLang="en-US" smtClean="0"/>
              <a:pPr/>
              <a:t>4</a:t>
            </a:fld>
            <a:endParaRPr lang="en-US" alt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miter lim="800000"/>
            <a:headEnd/>
            <a:tailEnd/>
          </a:ln>
        </p:spPr>
        <p:txBody>
          <a:bodyPr/>
          <a:lstStyle/>
          <a:p>
            <a:fld id="{D47C96FD-5960-4D29-B756-F5CB4CE2D9E3}" type="slidenum">
              <a:rPr lang="en-US" altLang="en-US" smtClean="0"/>
              <a:pPr/>
              <a:t>5</a:t>
            </a:fld>
            <a:endParaRPr lang="en-US" alt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miter lim="800000"/>
            <a:headEnd/>
            <a:tailEnd/>
          </a:ln>
        </p:spPr>
        <p:txBody>
          <a:bodyPr/>
          <a:lstStyle/>
          <a:p>
            <a:fld id="{F1EE8A4C-FFA2-46F1-9336-68A1E513CE86}" type="slidenum">
              <a:rPr lang="en-US" altLang="en-US" smtClean="0"/>
              <a:pPr/>
              <a:t>6</a:t>
            </a:fld>
            <a:endParaRPr lang="en-US" alt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miter lim="800000"/>
            <a:headEnd/>
            <a:tailEnd/>
          </a:ln>
        </p:spPr>
        <p:txBody>
          <a:bodyPr/>
          <a:lstStyle/>
          <a:p>
            <a:fld id="{37F8CAA0-6B8A-421A-87E2-8D7D69C29EEA}" type="slidenum">
              <a:rPr lang="en-US" altLang="en-US" smtClean="0"/>
              <a:pPr/>
              <a:t>7</a:t>
            </a:fld>
            <a:endParaRPr lang="en-US" alt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miter lim="800000"/>
            <a:headEnd/>
            <a:tailEnd/>
          </a:ln>
        </p:spPr>
        <p:txBody>
          <a:bodyPr/>
          <a:lstStyle/>
          <a:p>
            <a:fld id="{380552FF-4647-4D18-BC88-1743DB7647C4}" type="slidenum">
              <a:rPr lang="en-US" altLang="en-US" smtClean="0"/>
              <a:pPr/>
              <a:t>8</a:t>
            </a:fld>
            <a:endParaRPr lang="en-US" alt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miter lim="800000"/>
            <a:headEnd/>
            <a:tailEnd/>
          </a:ln>
        </p:spPr>
        <p:txBody>
          <a:bodyPr/>
          <a:lstStyle/>
          <a:p>
            <a:fld id="{069120AC-B076-46BA-9959-BCD21E7EEFA5}" type="slidenum">
              <a:rPr lang="en-US" altLang="en-US" smtClean="0"/>
              <a:pPr/>
              <a:t>9</a:t>
            </a:fld>
            <a:endParaRPr lang="en-US" alt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miter lim="800000"/>
            <a:headEnd/>
            <a:tailEnd/>
          </a:ln>
        </p:spPr>
        <p:txBody>
          <a:bodyPr/>
          <a:lstStyle/>
          <a:p>
            <a:fld id="{84C4105B-083C-4ED7-9D6A-7F7B1A9568C7}" type="slidenum">
              <a:rPr lang="en-US" altLang="en-US" smtClean="0"/>
              <a:pPr/>
              <a:t>10</a:t>
            </a:fld>
            <a:endParaRPr lang="en-US" alt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7D1AC59-BA8B-4916-A40D-2E7FEE7F67BE}"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A503058-F2A5-4B89-BAFF-14C4BC7FD72B}"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27E7739-D7AD-42EB-A300-4071A59893B2}"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347AAC1-9455-4EEA-BA6E-2D6D7569DDD5}"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3FE4E42-B29E-4E7E-8E26-DBB88FC82594}"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178EDE3-C2BE-42E7-8441-31EE7255B246}"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3C95E16D-D620-411C-B1A6-E1DA72A593CB}"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014B6690-C2BA-4982-A48E-2F357B2F1DCB}"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38BA5591-8CFD-4BDD-BE4D-476055FD39CC}"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83A7977-64C3-4812-9508-B4B6E66683D0}"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F8DA9B0-CC31-4DD0-9C32-76C75E5EA97A}"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F78D829E-DCAD-4E79-B24E-958CAD45BD9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halmersc@gwd50.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gwd50.org/Page/183"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gwd50.org/cms/lib01/SC01000859/Centricity/Domain/41/Brochure1415.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www.gwd50.org/cms/lib01/SC01000859/Centricity/Domain/41/Brochure%20Translated%20in%20Spanish1415.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1828800"/>
            <a:ext cx="7848600" cy="1771650"/>
          </a:xfrm>
          <a:solidFill>
            <a:schemeClr val="folHlink"/>
          </a:solidFill>
        </p:spPr>
        <p:txBody>
          <a:bodyPr/>
          <a:lstStyle/>
          <a:p>
            <a:pPr eaLnBrk="1" hangingPunct="1"/>
            <a:r>
              <a:rPr lang="en-US" altLang="en-US" sz="3600" smtClean="0"/>
              <a:t>Academically Gifted and Talented Program for Greenwood District 50</a:t>
            </a:r>
          </a:p>
        </p:txBody>
      </p:sp>
      <p:sp>
        <p:nvSpPr>
          <p:cNvPr id="2051" name="Rectangle 3"/>
          <p:cNvSpPr>
            <a:spLocks noGrp="1" noChangeArrowheads="1"/>
          </p:cNvSpPr>
          <p:nvPr>
            <p:ph type="subTitle" idx="1"/>
          </p:nvPr>
        </p:nvSpPr>
        <p:spPr>
          <a:xfrm>
            <a:off x="1371600" y="3886200"/>
            <a:ext cx="6400800" cy="2057400"/>
          </a:xfrm>
        </p:spPr>
        <p:txBody>
          <a:bodyPr/>
          <a:lstStyle/>
          <a:p>
            <a:pPr eaLnBrk="1" hangingPunct="1">
              <a:lnSpc>
                <a:spcPct val="80000"/>
              </a:lnSpc>
            </a:pPr>
            <a:r>
              <a:rPr lang="en-US" altLang="en-US" sz="1600" dirty="0" smtClean="0"/>
              <a:t>By:</a:t>
            </a:r>
          </a:p>
          <a:p>
            <a:pPr eaLnBrk="1" hangingPunct="1">
              <a:lnSpc>
                <a:spcPct val="80000"/>
              </a:lnSpc>
            </a:pPr>
            <a:r>
              <a:rPr lang="en-US" altLang="en-US" sz="1600" dirty="0" smtClean="0"/>
              <a:t>Cathy S. Chalmers</a:t>
            </a:r>
          </a:p>
          <a:p>
            <a:pPr eaLnBrk="1" hangingPunct="1">
              <a:lnSpc>
                <a:spcPct val="80000"/>
              </a:lnSpc>
            </a:pPr>
            <a:r>
              <a:rPr lang="en-US" altLang="en-US" sz="1600" b="1" dirty="0" smtClean="0"/>
              <a:t>Initial Creation July 2008</a:t>
            </a:r>
          </a:p>
          <a:p>
            <a:pPr eaLnBrk="1" hangingPunct="1">
              <a:lnSpc>
                <a:spcPct val="80000"/>
              </a:lnSpc>
            </a:pPr>
            <a:r>
              <a:rPr lang="en-US" altLang="en-US" sz="1600" b="1" smtClean="0"/>
              <a:t>Revised July 2014</a:t>
            </a:r>
          </a:p>
          <a:p>
            <a:pPr eaLnBrk="1" hangingPunct="1">
              <a:lnSpc>
                <a:spcPct val="80000"/>
              </a:lnSpc>
            </a:pPr>
            <a:endParaRPr lang="en-US" altLang="en-US" sz="1600" b="1" dirty="0" smtClean="0"/>
          </a:p>
          <a:p>
            <a:pPr eaLnBrk="1" hangingPunct="1">
              <a:lnSpc>
                <a:spcPct val="80000"/>
              </a:lnSpc>
            </a:pPr>
            <a:r>
              <a:rPr lang="en-US" altLang="en-US" sz="1600" b="1" dirty="0" smtClean="0"/>
              <a:t>Contact Information:  Cathy S. Chalmers,</a:t>
            </a:r>
          </a:p>
          <a:p>
            <a:pPr eaLnBrk="1" hangingPunct="1">
              <a:lnSpc>
                <a:spcPct val="80000"/>
              </a:lnSpc>
            </a:pPr>
            <a:r>
              <a:rPr lang="en-US" altLang="en-US" sz="1600" b="1" dirty="0" smtClean="0"/>
              <a:t>Director Gifted and Talented, Magnet Programs</a:t>
            </a:r>
          </a:p>
          <a:p>
            <a:pPr eaLnBrk="1" hangingPunct="1">
              <a:lnSpc>
                <a:spcPct val="80000"/>
              </a:lnSpc>
            </a:pPr>
            <a:r>
              <a:rPr lang="en-US" altLang="en-US" sz="1600" b="1" dirty="0" smtClean="0">
                <a:hlinkClick r:id="rId3"/>
              </a:rPr>
              <a:t>chalmersc@gwd50.org</a:t>
            </a:r>
            <a:r>
              <a:rPr lang="en-US" altLang="en-US" sz="1600" b="1" dirty="0" smtClean="0"/>
              <a:t>, 864.941.5412</a:t>
            </a:r>
          </a:p>
          <a:p>
            <a:pPr eaLnBrk="1" hangingPunct="1">
              <a:lnSpc>
                <a:spcPct val="80000"/>
              </a:lnSpc>
            </a:pPr>
            <a:endParaRPr lang="en-US" altLang="en-US" sz="1600" b="1" dirty="0" smtClean="0"/>
          </a:p>
          <a:p>
            <a:pPr eaLnBrk="1" hangingPunct="1">
              <a:lnSpc>
                <a:spcPct val="80000"/>
              </a:lnSpc>
            </a:pPr>
            <a:endParaRPr lang="en-US" altLang="en-US" sz="1600" dirty="0" smtClean="0"/>
          </a:p>
        </p:txBody>
      </p:sp>
      <p:pic>
        <p:nvPicPr>
          <p:cNvPr id="2052" name="Picture 4"/>
          <p:cNvPicPr>
            <a:picLocks noChangeAspect="1" noChangeArrowheads="1"/>
          </p:cNvPicPr>
          <p:nvPr/>
        </p:nvPicPr>
        <p:blipFill>
          <a:blip r:embed="rId4" cstate="print"/>
          <a:srcRect/>
          <a:stretch>
            <a:fillRect/>
          </a:stretch>
        </p:blipFill>
        <p:spPr bwMode="auto">
          <a:xfrm>
            <a:off x="685800" y="381000"/>
            <a:ext cx="2876550" cy="904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solidFill>
            <a:schemeClr val="folHlink"/>
          </a:solidFill>
        </p:spPr>
        <p:txBody>
          <a:bodyPr/>
          <a:lstStyle/>
          <a:p>
            <a:pPr eaLnBrk="1" hangingPunct="1"/>
            <a:r>
              <a:rPr lang="en-US" altLang="en-US" smtClean="0"/>
              <a:t>Eligibility Criteria</a:t>
            </a:r>
          </a:p>
        </p:txBody>
      </p:sp>
      <p:sp>
        <p:nvSpPr>
          <p:cNvPr id="11267" name="Rectangle 3"/>
          <p:cNvSpPr>
            <a:spLocks noGrp="1" noChangeArrowheads="1"/>
          </p:cNvSpPr>
          <p:nvPr>
            <p:ph type="body" idx="1"/>
          </p:nvPr>
        </p:nvSpPr>
        <p:spPr>
          <a:solidFill>
            <a:schemeClr val="accent1"/>
          </a:solidFill>
        </p:spPr>
        <p:txBody>
          <a:bodyPr/>
          <a:lstStyle/>
          <a:p>
            <a:pPr marL="609600" indent="-609600" eaLnBrk="1" hangingPunct="1">
              <a:lnSpc>
                <a:spcPct val="90000"/>
              </a:lnSpc>
            </a:pPr>
            <a:r>
              <a:rPr lang="en-US" altLang="en-US" sz="2000" smtClean="0"/>
              <a:t>Dimension C – Academic Performance</a:t>
            </a:r>
          </a:p>
          <a:p>
            <a:pPr marL="609600" indent="-609600" eaLnBrk="1" hangingPunct="1">
              <a:lnSpc>
                <a:spcPct val="90000"/>
              </a:lnSpc>
              <a:buFontTx/>
              <a:buNone/>
            </a:pPr>
            <a:r>
              <a:rPr lang="en-US" altLang="en-US" sz="2000" smtClean="0"/>
              <a:t> 	South Carolina Performance Tasks</a:t>
            </a:r>
          </a:p>
          <a:p>
            <a:pPr marL="609600" indent="-609600" eaLnBrk="1" hangingPunct="1">
              <a:lnSpc>
                <a:spcPct val="90000"/>
              </a:lnSpc>
              <a:buFontTx/>
              <a:buNone/>
            </a:pPr>
            <a:endParaRPr lang="en-US" altLang="en-US" sz="2000" smtClean="0"/>
          </a:p>
          <a:p>
            <a:pPr marL="609600" indent="-609600" eaLnBrk="1" hangingPunct="1">
              <a:lnSpc>
                <a:spcPct val="90000"/>
              </a:lnSpc>
              <a:buFontTx/>
              <a:buAutoNum type="arabicPeriod"/>
            </a:pPr>
            <a:r>
              <a:rPr lang="en-US" altLang="en-US" sz="2000" smtClean="0"/>
              <a:t>At or above performance standard of 16 on verbal or non-verbal for third grade placement, 18 on verbal or non-verbal for fourth grade placement, 16 on verbal or 22 on non-verbal for fifth grade placement, 18 on verbal or 25 on non-verbal for sixth grade placement on SC Performance Tasks.</a:t>
            </a:r>
          </a:p>
          <a:p>
            <a:pPr marL="609600" indent="-609600" eaLnBrk="1" hangingPunct="1">
              <a:lnSpc>
                <a:spcPct val="90000"/>
              </a:lnSpc>
              <a:buFontTx/>
              <a:buAutoNum type="arabicPeriod"/>
            </a:pPr>
            <a:endParaRPr lang="en-US" altLang="en-US" sz="2000" smtClean="0"/>
          </a:p>
          <a:p>
            <a:pPr marL="609600" indent="-609600" eaLnBrk="1" hangingPunct="1">
              <a:lnSpc>
                <a:spcPct val="90000"/>
              </a:lnSpc>
              <a:buFontTx/>
              <a:buAutoNum type="arabicPeriod"/>
            </a:pPr>
            <a:r>
              <a:rPr lang="en-US" altLang="en-US" sz="2000" smtClean="0"/>
              <a:t>At or above 3.75(on a 4.0 scale) grade point average for grades 6-12, </a:t>
            </a:r>
            <a:r>
              <a:rPr lang="en-US" altLang="en-US" sz="2400" u="sng" smtClean="0"/>
              <a:t>core curriculum courses only</a:t>
            </a:r>
            <a:r>
              <a:rPr lang="en-US" altLang="en-US" sz="2000" smtClean="0"/>
              <a:t>.</a:t>
            </a:r>
          </a:p>
          <a:p>
            <a:pPr marL="609600" indent="-609600" eaLnBrk="1" hangingPunct="1">
              <a:lnSpc>
                <a:spcPct val="90000"/>
              </a:lnSpc>
              <a:buFontTx/>
              <a:buNone/>
            </a:pPr>
            <a:r>
              <a:rPr lang="en-US" altLang="en-US" sz="2000" smtClean="0"/>
              <a:t>        Students who meet the eligibility criteria in at least </a:t>
            </a:r>
            <a:r>
              <a:rPr lang="en-US" altLang="en-US" sz="2000" u="sng" smtClean="0"/>
              <a:t>two out</a:t>
            </a:r>
            <a:r>
              <a:rPr lang="en-US" altLang="en-US" sz="2000" smtClean="0"/>
              <a:t> </a:t>
            </a:r>
          </a:p>
          <a:p>
            <a:pPr marL="609600" indent="-609600" eaLnBrk="1" hangingPunct="1">
              <a:lnSpc>
                <a:spcPct val="90000"/>
              </a:lnSpc>
              <a:buFontTx/>
              <a:buNone/>
            </a:pPr>
            <a:r>
              <a:rPr lang="en-US" altLang="en-US" sz="2000" smtClean="0"/>
              <a:t>        </a:t>
            </a:r>
            <a:r>
              <a:rPr lang="en-US" altLang="en-US" sz="2000" u="sng" smtClean="0"/>
              <a:t>of three</a:t>
            </a:r>
            <a:r>
              <a:rPr lang="en-US" altLang="en-US" sz="2000" smtClean="0"/>
              <a:t> dimensions are eligible for gifted and talented.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solidFill>
            <a:schemeClr val="accent1"/>
          </a:solidFill>
        </p:spPr>
        <p:txBody>
          <a:bodyPr/>
          <a:lstStyle/>
          <a:p>
            <a:pPr eaLnBrk="1" hangingPunct="1"/>
            <a:r>
              <a:rPr lang="en-US" altLang="en-US" smtClean="0"/>
              <a:t>Curriculum Components</a:t>
            </a:r>
          </a:p>
        </p:txBody>
      </p:sp>
      <p:sp>
        <p:nvSpPr>
          <p:cNvPr id="12291" name="Rectangle 3"/>
          <p:cNvSpPr>
            <a:spLocks noGrp="1" noChangeArrowheads="1"/>
          </p:cNvSpPr>
          <p:nvPr>
            <p:ph type="body" idx="1"/>
          </p:nvPr>
        </p:nvSpPr>
        <p:spPr>
          <a:solidFill>
            <a:schemeClr val="accent1"/>
          </a:solidFill>
        </p:spPr>
        <p:txBody>
          <a:bodyPr/>
          <a:lstStyle/>
          <a:p>
            <a:pPr eaLnBrk="1" hangingPunct="1">
              <a:lnSpc>
                <a:spcPct val="90000"/>
              </a:lnSpc>
              <a:buFontTx/>
              <a:buNone/>
            </a:pPr>
            <a:r>
              <a:rPr lang="en-US" altLang="en-US" sz="2000" smtClean="0">
                <a:solidFill>
                  <a:schemeClr val="accent2"/>
                </a:solidFill>
              </a:rPr>
              <a:t>*Goals that support mastery of core areas of learning.</a:t>
            </a:r>
          </a:p>
          <a:p>
            <a:pPr eaLnBrk="1" hangingPunct="1">
              <a:lnSpc>
                <a:spcPct val="90000"/>
              </a:lnSpc>
              <a:buFontTx/>
              <a:buNone/>
            </a:pPr>
            <a:r>
              <a:rPr lang="en-US" altLang="en-US" sz="2000" smtClean="0">
                <a:solidFill>
                  <a:schemeClr val="accent2"/>
                </a:solidFill>
              </a:rPr>
              <a:t>*Scope and sequence that provide meaningful organization and structure.</a:t>
            </a:r>
          </a:p>
          <a:p>
            <a:pPr eaLnBrk="1" hangingPunct="1">
              <a:lnSpc>
                <a:spcPct val="90000"/>
              </a:lnSpc>
              <a:buFontTx/>
              <a:buNone/>
            </a:pPr>
            <a:r>
              <a:rPr lang="en-US" altLang="en-US" sz="2000" smtClean="0">
                <a:solidFill>
                  <a:schemeClr val="accent2"/>
                </a:solidFill>
              </a:rPr>
              <a:t>*Learning experiences organized around complex concepts, themes, and issues.</a:t>
            </a:r>
          </a:p>
          <a:p>
            <a:pPr eaLnBrk="1" hangingPunct="1">
              <a:lnSpc>
                <a:spcPct val="90000"/>
              </a:lnSpc>
              <a:buFontTx/>
              <a:buNone/>
            </a:pPr>
            <a:r>
              <a:rPr lang="en-US" altLang="en-US" sz="2000" smtClean="0">
                <a:solidFill>
                  <a:schemeClr val="accent2"/>
                </a:solidFill>
              </a:rPr>
              <a:t>*Challenging, meaningful content that exceed state and district grade-level standards.</a:t>
            </a:r>
          </a:p>
          <a:p>
            <a:pPr eaLnBrk="1" hangingPunct="1">
              <a:lnSpc>
                <a:spcPct val="90000"/>
              </a:lnSpc>
              <a:buFontTx/>
              <a:buNone/>
            </a:pPr>
            <a:r>
              <a:rPr lang="en-US" altLang="en-US" sz="2000" smtClean="0">
                <a:solidFill>
                  <a:schemeClr val="accent2"/>
                </a:solidFill>
              </a:rPr>
              <a:t>*Instruction in the processes of communicating, problem solving, and critical thinking that exceeds state and district grade-level standards.</a:t>
            </a:r>
          </a:p>
          <a:p>
            <a:pPr eaLnBrk="1" hangingPunct="1">
              <a:lnSpc>
                <a:spcPct val="90000"/>
              </a:lnSpc>
              <a:buFontTx/>
              <a:buNone/>
            </a:pPr>
            <a:r>
              <a:rPr lang="en-US" altLang="en-US" sz="2000" smtClean="0">
                <a:solidFill>
                  <a:schemeClr val="accent2"/>
                </a:solidFill>
              </a:rPr>
              <a:t>*Instruction in independent learning skills.</a:t>
            </a:r>
          </a:p>
          <a:p>
            <a:pPr eaLnBrk="1" hangingPunct="1">
              <a:lnSpc>
                <a:spcPct val="90000"/>
              </a:lnSpc>
              <a:buFontTx/>
              <a:buNone/>
            </a:pPr>
            <a:r>
              <a:rPr lang="en-US" altLang="en-US" sz="2000" smtClean="0">
                <a:solidFill>
                  <a:schemeClr val="accent2"/>
                </a:solidFill>
              </a:rPr>
              <a:t>*Opportunities for worldwide communication and research.</a:t>
            </a:r>
          </a:p>
          <a:p>
            <a:pPr eaLnBrk="1" hangingPunct="1">
              <a:lnSpc>
                <a:spcPct val="90000"/>
              </a:lnSpc>
              <a:buFontTx/>
              <a:buNone/>
            </a:pPr>
            <a:r>
              <a:rPr lang="en-US" altLang="en-US" sz="2000" smtClean="0">
                <a:solidFill>
                  <a:schemeClr val="accent2"/>
                </a:solidFill>
              </a:rPr>
              <a:t>*Combination of acceleration and enrichment.</a:t>
            </a:r>
          </a:p>
          <a:p>
            <a:pPr eaLnBrk="1" hangingPunct="1">
              <a:lnSpc>
                <a:spcPct val="90000"/>
              </a:lnSpc>
              <a:buFontTx/>
              <a:buNone/>
            </a:pPr>
            <a:r>
              <a:rPr lang="en-US" altLang="en-US" sz="2000" smtClean="0">
                <a:solidFill>
                  <a:schemeClr val="accent2"/>
                </a:solidFill>
              </a:rPr>
              <a:t>*Integrated, relevant assessment of student performance.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74638"/>
            <a:ext cx="8229600" cy="1630362"/>
          </a:xfrm>
          <a:solidFill>
            <a:schemeClr val="accent1"/>
          </a:solidFill>
        </p:spPr>
        <p:txBody>
          <a:bodyPr/>
          <a:lstStyle/>
          <a:p>
            <a:pPr eaLnBrk="1" hangingPunct="1"/>
            <a:r>
              <a:rPr lang="en-US" altLang="en-US" sz="4000" smtClean="0"/>
              <a:t> ACTS </a:t>
            </a:r>
            <a:br>
              <a:rPr lang="en-US" altLang="en-US" sz="4000" smtClean="0"/>
            </a:br>
            <a:r>
              <a:rPr lang="en-US" altLang="en-US" sz="2400" smtClean="0"/>
              <a:t>Arts, Communication, and Theatre School of </a:t>
            </a:r>
            <a:br>
              <a:rPr lang="en-US" altLang="en-US" sz="2400" smtClean="0"/>
            </a:br>
            <a:r>
              <a:rPr lang="en-US" altLang="en-US" sz="2400" smtClean="0"/>
              <a:t>Greenwood School District 50</a:t>
            </a:r>
            <a:r>
              <a:rPr lang="en-US" altLang="en-US" sz="4000" smtClean="0"/>
              <a:t> </a:t>
            </a:r>
          </a:p>
        </p:txBody>
      </p:sp>
      <p:sp>
        <p:nvSpPr>
          <p:cNvPr id="13315" name="Rectangle 3"/>
          <p:cNvSpPr>
            <a:spLocks noGrp="1" noChangeArrowheads="1"/>
          </p:cNvSpPr>
          <p:nvPr>
            <p:ph type="body" idx="1"/>
          </p:nvPr>
        </p:nvSpPr>
        <p:spPr>
          <a:xfrm>
            <a:off x="457200" y="2133600"/>
            <a:ext cx="8229600" cy="3992563"/>
          </a:xfrm>
          <a:solidFill>
            <a:schemeClr val="accent1"/>
          </a:solidFill>
        </p:spPr>
        <p:txBody>
          <a:bodyPr/>
          <a:lstStyle/>
          <a:p>
            <a:pPr eaLnBrk="1" hangingPunct="1"/>
            <a:endParaRPr lang="en-US" altLang="en-US" smtClean="0"/>
          </a:p>
          <a:p>
            <a:pPr eaLnBrk="1" hangingPunct="1"/>
            <a:r>
              <a:rPr lang="en-US" altLang="en-US" smtClean="0"/>
              <a:t>Arts integration magnet school program.</a:t>
            </a:r>
          </a:p>
          <a:p>
            <a:pPr eaLnBrk="1" hangingPunct="1"/>
            <a:r>
              <a:rPr lang="en-US" altLang="en-US" smtClean="0"/>
              <a:t>Application and audition process.</a:t>
            </a:r>
          </a:p>
          <a:p>
            <a:pPr eaLnBrk="1" hangingPunct="1"/>
            <a:r>
              <a:rPr lang="en-US" altLang="en-US" smtClean="0"/>
              <a:t>Housed at Woodfields Elementary, Brewer Middle, and Genesis Education Center (if applicable).</a:t>
            </a:r>
          </a:p>
          <a:p>
            <a:pPr eaLnBrk="1" hangingPunct="1"/>
            <a:endParaRPr lang="en-US" altLang="en-US" smtClean="0"/>
          </a:p>
          <a:p>
            <a:pPr eaLnBrk="1" hangingPunct="1">
              <a:buFontTx/>
              <a:buNone/>
            </a:pPr>
            <a:endParaRPr lang="en-US" altLang="en-US" smtClean="0">
              <a:solidFill>
                <a:schemeClr val="accent2"/>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4638"/>
            <a:ext cx="8229600" cy="1630362"/>
          </a:xfrm>
          <a:solidFill>
            <a:schemeClr val="accent1"/>
          </a:solidFill>
        </p:spPr>
        <p:txBody>
          <a:bodyPr/>
          <a:lstStyle/>
          <a:p>
            <a:pPr eaLnBrk="1" hangingPunct="1"/>
            <a:r>
              <a:rPr lang="en-US" altLang="en-US" sz="4000" smtClean="0"/>
              <a:t> ACTS </a:t>
            </a:r>
            <a:br>
              <a:rPr lang="en-US" altLang="en-US" sz="4000" smtClean="0"/>
            </a:br>
            <a:r>
              <a:rPr lang="en-US" altLang="en-US" sz="4000" smtClean="0"/>
              <a:t>		</a:t>
            </a:r>
            <a:r>
              <a:rPr lang="en-US" altLang="en-US" sz="2400" smtClean="0"/>
              <a:t>Arts, Communication, and Theatre School of </a:t>
            </a:r>
            <a:br>
              <a:rPr lang="en-US" altLang="en-US" sz="2400" smtClean="0"/>
            </a:br>
            <a:r>
              <a:rPr lang="en-US" altLang="en-US" sz="2400" smtClean="0"/>
              <a:t>                   Greenwood School District 50</a:t>
            </a:r>
            <a:r>
              <a:rPr lang="en-US" altLang="en-US" sz="4000" smtClean="0"/>
              <a:t> </a:t>
            </a:r>
          </a:p>
        </p:txBody>
      </p:sp>
      <p:sp>
        <p:nvSpPr>
          <p:cNvPr id="14339" name="Rectangle 3"/>
          <p:cNvSpPr>
            <a:spLocks noGrp="1" noChangeArrowheads="1"/>
          </p:cNvSpPr>
          <p:nvPr>
            <p:ph type="body" idx="1"/>
          </p:nvPr>
        </p:nvSpPr>
        <p:spPr>
          <a:xfrm>
            <a:off x="457200" y="2133600"/>
            <a:ext cx="8229600" cy="3992563"/>
          </a:xfrm>
          <a:solidFill>
            <a:schemeClr val="accent1"/>
          </a:solidFill>
        </p:spPr>
        <p:txBody>
          <a:bodyPr/>
          <a:lstStyle/>
          <a:p>
            <a:pPr eaLnBrk="1" hangingPunct="1">
              <a:buFontTx/>
              <a:buNone/>
            </a:pPr>
            <a:r>
              <a:rPr lang="en-US" altLang="en-US" smtClean="0"/>
              <a:t>   The mission of ACTS is to provide an arts integrated curriculum in which the community of learners engages in meaningful, creative experiences that inspire and empower. </a:t>
            </a:r>
          </a:p>
        </p:txBody>
      </p:sp>
      <p:pic>
        <p:nvPicPr>
          <p:cNvPr id="14340" name="Picture 4" descr="actsSilver40-40"/>
          <p:cNvPicPr>
            <a:picLocks noChangeAspect="1" noChangeArrowheads="1"/>
          </p:cNvPicPr>
          <p:nvPr/>
        </p:nvPicPr>
        <p:blipFill>
          <a:blip r:embed="rId3" cstate="print">
            <a:grayscl/>
          </a:blip>
          <a:srcRect/>
          <a:stretch>
            <a:fillRect/>
          </a:stretch>
        </p:blipFill>
        <p:spPr bwMode="auto">
          <a:xfrm>
            <a:off x="533400" y="304800"/>
            <a:ext cx="1322388" cy="1393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274638"/>
            <a:ext cx="8305800" cy="1477962"/>
          </a:xfrm>
          <a:solidFill>
            <a:schemeClr val="accent1"/>
          </a:solidFill>
        </p:spPr>
        <p:txBody>
          <a:bodyPr/>
          <a:lstStyle/>
          <a:p>
            <a:pPr eaLnBrk="1" hangingPunct="1"/>
            <a:r>
              <a:rPr lang="en-US" altLang="en-US" sz="4000" smtClean="0"/>
              <a:t> ACTS </a:t>
            </a:r>
            <a:br>
              <a:rPr lang="en-US" altLang="en-US" sz="4000" smtClean="0"/>
            </a:br>
            <a:r>
              <a:rPr lang="en-US" altLang="en-US" sz="2400" smtClean="0"/>
              <a:t>Arts, Communication, and Theatre School of </a:t>
            </a:r>
            <a:br>
              <a:rPr lang="en-US" altLang="en-US" sz="2400" smtClean="0"/>
            </a:br>
            <a:r>
              <a:rPr lang="en-US" altLang="en-US" sz="2400" smtClean="0"/>
              <a:t>Greenwood School District 50</a:t>
            </a:r>
            <a:r>
              <a:rPr lang="en-US" altLang="en-US" sz="4000" smtClean="0"/>
              <a:t> </a:t>
            </a:r>
          </a:p>
        </p:txBody>
      </p:sp>
      <p:sp>
        <p:nvSpPr>
          <p:cNvPr id="15363" name="Rectangle 3"/>
          <p:cNvSpPr>
            <a:spLocks noGrp="1" noChangeArrowheads="1"/>
          </p:cNvSpPr>
          <p:nvPr>
            <p:ph type="body" idx="1"/>
          </p:nvPr>
        </p:nvSpPr>
        <p:spPr>
          <a:xfrm>
            <a:off x="457200" y="2209800"/>
            <a:ext cx="8229600" cy="3916363"/>
          </a:xfrm>
          <a:solidFill>
            <a:schemeClr val="accent1"/>
          </a:solidFill>
        </p:spPr>
        <p:txBody>
          <a:bodyPr/>
          <a:lstStyle/>
          <a:p>
            <a:pPr eaLnBrk="1" hangingPunct="1"/>
            <a:r>
              <a:rPr lang="en-US" altLang="en-US" smtClean="0"/>
              <a:t>Students receive daily instruction in all academic classes and designated fine arts classes.</a:t>
            </a:r>
          </a:p>
          <a:p>
            <a:pPr eaLnBrk="1" hangingPunct="1"/>
            <a:r>
              <a:rPr lang="en-US" altLang="en-US" smtClean="0"/>
              <a:t>Fine arts opportunities: visual arts, voice, band, strings/orchestra, drama/theatre, dance, communication production, and creative writing.</a:t>
            </a:r>
          </a:p>
          <a:p>
            <a:pPr eaLnBrk="1" hangingPunct="1">
              <a:buFontTx/>
              <a:buNone/>
            </a:pPr>
            <a:endParaRPr lang="en-US" altLang="en-US" smtClean="0">
              <a:solidFill>
                <a:schemeClr val="accent2"/>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8229600" cy="2087562"/>
          </a:xfrm>
          <a:solidFill>
            <a:schemeClr val="accent1"/>
          </a:solidFill>
        </p:spPr>
        <p:txBody>
          <a:bodyPr/>
          <a:lstStyle/>
          <a:p>
            <a:pPr eaLnBrk="1" hangingPunct="1"/>
            <a:r>
              <a:rPr lang="en-US" altLang="en-US" sz="4000" b="1" smtClean="0">
                <a:solidFill>
                  <a:schemeClr val="tx1"/>
                </a:solidFill>
              </a:rPr>
              <a:t>AVID</a:t>
            </a:r>
            <a:br>
              <a:rPr lang="en-US" altLang="en-US" sz="4000" b="1" smtClean="0">
                <a:solidFill>
                  <a:schemeClr val="tx1"/>
                </a:solidFill>
              </a:rPr>
            </a:br>
            <a:r>
              <a:rPr lang="en-US" altLang="en-US" sz="4000" b="1" smtClean="0">
                <a:solidFill>
                  <a:schemeClr val="tx1"/>
                </a:solidFill>
              </a:rPr>
              <a:t>	</a:t>
            </a:r>
            <a:r>
              <a:rPr lang="en-US" altLang="en-US" sz="2000" smtClean="0">
                <a:solidFill>
                  <a:schemeClr val="tx1"/>
                </a:solidFill>
              </a:rPr>
              <a:t>Advancement via Individual Determination Magnet Program</a:t>
            </a:r>
            <a:br>
              <a:rPr lang="en-US" altLang="en-US" sz="2000" smtClean="0">
                <a:solidFill>
                  <a:schemeClr val="tx1"/>
                </a:solidFill>
              </a:rPr>
            </a:br>
            <a:r>
              <a:rPr lang="en-US" altLang="en-US" sz="2000" smtClean="0">
                <a:solidFill>
                  <a:schemeClr val="tx1"/>
                </a:solidFill>
              </a:rPr>
              <a:t>Greenwood School District 50</a:t>
            </a:r>
          </a:p>
        </p:txBody>
      </p:sp>
      <p:sp>
        <p:nvSpPr>
          <p:cNvPr id="16387" name="Rectangle 3"/>
          <p:cNvSpPr>
            <a:spLocks noGrp="1" noChangeArrowheads="1"/>
          </p:cNvSpPr>
          <p:nvPr>
            <p:ph type="body" idx="1"/>
          </p:nvPr>
        </p:nvSpPr>
        <p:spPr>
          <a:xfrm>
            <a:off x="457200" y="2590800"/>
            <a:ext cx="8229600" cy="3535363"/>
          </a:xfrm>
          <a:solidFill>
            <a:schemeClr val="accent1"/>
          </a:solidFill>
        </p:spPr>
        <p:txBody>
          <a:bodyPr/>
          <a:lstStyle/>
          <a:p>
            <a:pPr marL="609600" indent="-609600" eaLnBrk="1" hangingPunct="1">
              <a:lnSpc>
                <a:spcPct val="80000"/>
              </a:lnSpc>
            </a:pPr>
            <a:r>
              <a:rPr lang="en-US" altLang="en-US" smtClean="0"/>
              <a:t>College readiness, leadership magnet program.</a:t>
            </a:r>
          </a:p>
          <a:p>
            <a:pPr marL="609600" indent="-609600" eaLnBrk="1" hangingPunct="1">
              <a:lnSpc>
                <a:spcPct val="80000"/>
              </a:lnSpc>
            </a:pPr>
            <a:r>
              <a:rPr lang="en-US" altLang="en-US" smtClean="0"/>
              <a:t>Application and interview process.</a:t>
            </a:r>
          </a:p>
          <a:p>
            <a:pPr marL="609600" indent="-609600" eaLnBrk="1" hangingPunct="1">
              <a:lnSpc>
                <a:spcPct val="80000"/>
              </a:lnSpc>
            </a:pPr>
            <a:r>
              <a:rPr lang="en-US" altLang="en-US" smtClean="0"/>
              <a:t>Housed at Northside Middle School, Emerald High School, and Greenwood High School.</a:t>
            </a:r>
          </a:p>
          <a:p>
            <a:pPr marL="609600" indent="-609600" eaLnBrk="1" hangingPunct="1">
              <a:lnSpc>
                <a:spcPct val="80000"/>
              </a:lnSpc>
            </a:pPr>
            <a:r>
              <a:rPr lang="en-US" altLang="en-US" smtClean="0"/>
              <a:t>Currently serving qualifiers in sixth-twelfth grade.</a:t>
            </a:r>
          </a:p>
          <a:p>
            <a:pPr marL="609600" indent="-609600" eaLnBrk="1" hangingPunct="1">
              <a:lnSpc>
                <a:spcPct val="80000"/>
              </a:lnSpc>
              <a:buFontTx/>
              <a:buNone/>
            </a:pPr>
            <a:endParaRPr lang="en-US" altLang="en-US" sz="2800" smtClean="0"/>
          </a:p>
          <a:p>
            <a:pPr marL="609600" indent="-609600" eaLnBrk="1" hangingPunct="1">
              <a:lnSpc>
                <a:spcPct val="80000"/>
              </a:lnSpc>
              <a:buFontTx/>
              <a:buNone/>
            </a:pPr>
            <a:endParaRPr lang="en-US" altLang="en-US" sz="2800" smtClean="0">
              <a:solidFill>
                <a:schemeClr val="accent2"/>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8229600" cy="2087562"/>
          </a:xfrm>
          <a:solidFill>
            <a:schemeClr val="accent1"/>
          </a:solidFill>
        </p:spPr>
        <p:txBody>
          <a:bodyPr/>
          <a:lstStyle/>
          <a:p>
            <a:pPr eaLnBrk="1" hangingPunct="1"/>
            <a:r>
              <a:rPr lang="en-US" altLang="en-US" sz="4000" b="1" smtClean="0">
                <a:solidFill>
                  <a:schemeClr val="tx1"/>
                </a:solidFill>
              </a:rPr>
              <a:t>AVID</a:t>
            </a:r>
            <a:br>
              <a:rPr lang="en-US" altLang="en-US" sz="4000" b="1" smtClean="0">
                <a:solidFill>
                  <a:schemeClr val="tx1"/>
                </a:solidFill>
              </a:rPr>
            </a:br>
            <a:r>
              <a:rPr lang="en-US" altLang="en-US" sz="4000" b="1" smtClean="0">
                <a:solidFill>
                  <a:schemeClr val="tx1"/>
                </a:solidFill>
              </a:rPr>
              <a:t>	</a:t>
            </a:r>
            <a:r>
              <a:rPr lang="en-US" altLang="en-US" sz="2000" smtClean="0">
                <a:solidFill>
                  <a:schemeClr val="tx1"/>
                </a:solidFill>
              </a:rPr>
              <a:t>Advancement via Individual Determination Magnet Program</a:t>
            </a:r>
            <a:br>
              <a:rPr lang="en-US" altLang="en-US" sz="2000" smtClean="0">
                <a:solidFill>
                  <a:schemeClr val="tx1"/>
                </a:solidFill>
              </a:rPr>
            </a:br>
            <a:r>
              <a:rPr lang="en-US" altLang="en-US" sz="2000" smtClean="0">
                <a:solidFill>
                  <a:schemeClr val="tx1"/>
                </a:solidFill>
              </a:rPr>
              <a:t>Greenwood School District 50</a:t>
            </a:r>
          </a:p>
        </p:txBody>
      </p:sp>
      <p:sp>
        <p:nvSpPr>
          <p:cNvPr id="17411" name="Rectangle 3"/>
          <p:cNvSpPr>
            <a:spLocks noGrp="1" noChangeArrowheads="1"/>
          </p:cNvSpPr>
          <p:nvPr>
            <p:ph type="body" idx="1"/>
          </p:nvPr>
        </p:nvSpPr>
        <p:spPr>
          <a:xfrm>
            <a:off x="457200" y="2590800"/>
            <a:ext cx="8229600" cy="3535363"/>
          </a:xfrm>
          <a:solidFill>
            <a:schemeClr val="accent1"/>
          </a:solidFill>
        </p:spPr>
        <p:txBody>
          <a:bodyPr/>
          <a:lstStyle/>
          <a:p>
            <a:pPr eaLnBrk="1" hangingPunct="1">
              <a:buFontTx/>
              <a:buNone/>
            </a:pPr>
            <a:r>
              <a:rPr lang="en-US" altLang="en-US" sz="3600" smtClean="0"/>
              <a:t>	The mission of AVID is to close the achievement gap by preparing all students for college readiness and success in a global society. </a:t>
            </a:r>
          </a:p>
          <a:p>
            <a:pPr eaLnBrk="1" hangingPunct="1">
              <a:buFontTx/>
              <a:buNone/>
            </a:pPr>
            <a:endParaRPr lang="en-US" altLang="en-US" smtClean="0"/>
          </a:p>
          <a:p>
            <a:pPr eaLnBrk="1" hangingPunct="1">
              <a:buFontTx/>
              <a:buNone/>
            </a:pPr>
            <a:endParaRPr lang="en-US" altLang="en-US" smtClean="0">
              <a:solidFill>
                <a:schemeClr val="accent2"/>
              </a:solidFill>
            </a:endParaRPr>
          </a:p>
        </p:txBody>
      </p:sp>
      <p:pic>
        <p:nvPicPr>
          <p:cNvPr id="17412" name="Picture 4" descr="avid_logo"/>
          <p:cNvPicPr>
            <a:picLocks noChangeAspect="1" noChangeArrowheads="1"/>
          </p:cNvPicPr>
          <p:nvPr/>
        </p:nvPicPr>
        <p:blipFill>
          <a:blip r:embed="rId3" cstate="print"/>
          <a:srcRect/>
          <a:stretch>
            <a:fillRect/>
          </a:stretch>
        </p:blipFill>
        <p:spPr bwMode="auto">
          <a:xfrm>
            <a:off x="533400" y="381000"/>
            <a:ext cx="1271588" cy="565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2087562"/>
          </a:xfrm>
          <a:solidFill>
            <a:schemeClr val="accent1"/>
          </a:solidFill>
        </p:spPr>
        <p:txBody>
          <a:bodyPr/>
          <a:lstStyle/>
          <a:p>
            <a:pPr eaLnBrk="1" hangingPunct="1"/>
            <a:r>
              <a:rPr lang="en-US" altLang="en-US" sz="4000" b="1" smtClean="0">
                <a:solidFill>
                  <a:schemeClr val="tx1"/>
                </a:solidFill>
              </a:rPr>
              <a:t>AVID</a:t>
            </a:r>
            <a:br>
              <a:rPr lang="en-US" altLang="en-US" sz="4000" b="1" smtClean="0">
                <a:solidFill>
                  <a:schemeClr val="tx1"/>
                </a:solidFill>
              </a:rPr>
            </a:br>
            <a:r>
              <a:rPr lang="en-US" altLang="en-US" sz="4000" b="1" smtClean="0">
                <a:solidFill>
                  <a:schemeClr val="tx1"/>
                </a:solidFill>
              </a:rPr>
              <a:t>	</a:t>
            </a:r>
            <a:r>
              <a:rPr lang="en-US" altLang="en-US" sz="2000" smtClean="0">
                <a:solidFill>
                  <a:schemeClr val="tx1"/>
                </a:solidFill>
              </a:rPr>
              <a:t>Advancement via Individual Determination Magnet Program</a:t>
            </a:r>
            <a:br>
              <a:rPr lang="en-US" altLang="en-US" sz="2000" smtClean="0">
                <a:solidFill>
                  <a:schemeClr val="tx1"/>
                </a:solidFill>
              </a:rPr>
            </a:br>
            <a:r>
              <a:rPr lang="en-US" altLang="en-US" sz="2000" smtClean="0">
                <a:solidFill>
                  <a:schemeClr val="tx1"/>
                </a:solidFill>
              </a:rPr>
              <a:t>Greenwood School District 50</a:t>
            </a:r>
          </a:p>
        </p:txBody>
      </p:sp>
      <p:sp>
        <p:nvSpPr>
          <p:cNvPr id="18435" name="Rectangle 3"/>
          <p:cNvSpPr>
            <a:spLocks noGrp="1" noChangeArrowheads="1"/>
          </p:cNvSpPr>
          <p:nvPr>
            <p:ph type="body" idx="1"/>
          </p:nvPr>
        </p:nvSpPr>
        <p:spPr>
          <a:xfrm>
            <a:off x="457200" y="2590800"/>
            <a:ext cx="8229600" cy="3535363"/>
          </a:xfrm>
          <a:solidFill>
            <a:schemeClr val="accent1"/>
          </a:solidFill>
        </p:spPr>
        <p:txBody>
          <a:bodyPr/>
          <a:lstStyle/>
          <a:p>
            <a:pPr eaLnBrk="1" hangingPunct="1">
              <a:lnSpc>
                <a:spcPct val="80000"/>
              </a:lnSpc>
            </a:pPr>
            <a:r>
              <a:rPr lang="en-US" altLang="en-US" smtClean="0"/>
              <a:t>Students receive daily instruction in all academic classes and an AVID elective class. </a:t>
            </a:r>
          </a:p>
          <a:p>
            <a:pPr eaLnBrk="1" hangingPunct="1">
              <a:lnSpc>
                <a:spcPct val="80000"/>
              </a:lnSpc>
            </a:pPr>
            <a:r>
              <a:rPr lang="en-US" altLang="en-US" smtClean="0"/>
              <a:t>Focus on the development of attitudes, skills, and work habits needed to be successful.</a:t>
            </a:r>
          </a:p>
          <a:p>
            <a:pPr eaLnBrk="1" hangingPunct="1">
              <a:lnSpc>
                <a:spcPct val="80000"/>
              </a:lnSpc>
            </a:pPr>
            <a:r>
              <a:rPr lang="en-US" altLang="en-US" smtClean="0"/>
              <a:t>An exposure to a variety of public services and community activities.  </a:t>
            </a:r>
          </a:p>
          <a:p>
            <a:pPr eaLnBrk="1" hangingPunct="1">
              <a:lnSpc>
                <a:spcPct val="80000"/>
              </a:lnSpc>
              <a:buFontTx/>
              <a:buNone/>
            </a:pPr>
            <a:endParaRPr lang="en-US" altLang="en-US" sz="2800" smtClean="0"/>
          </a:p>
          <a:p>
            <a:pPr eaLnBrk="1" hangingPunct="1">
              <a:lnSpc>
                <a:spcPct val="80000"/>
              </a:lnSpc>
              <a:buFontTx/>
              <a:buNone/>
            </a:pPr>
            <a:endParaRPr lang="en-US" altLang="en-US" sz="2800" smtClean="0">
              <a:solidFill>
                <a:schemeClr val="accent2"/>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4638"/>
            <a:ext cx="8229600" cy="1630362"/>
          </a:xfrm>
          <a:solidFill>
            <a:schemeClr val="accent1"/>
          </a:solidFill>
        </p:spPr>
        <p:txBody>
          <a:bodyPr/>
          <a:lstStyle/>
          <a:p>
            <a:pPr eaLnBrk="1" hangingPunct="1"/>
            <a:r>
              <a:rPr lang="en-US" altLang="en-US" sz="4000" b="1" smtClean="0">
                <a:solidFill>
                  <a:schemeClr val="tx1"/>
                </a:solidFill>
              </a:rPr>
              <a:t>STEMS </a:t>
            </a:r>
            <a:br>
              <a:rPr lang="en-US" altLang="en-US" sz="4000" b="1" smtClean="0">
                <a:solidFill>
                  <a:schemeClr val="tx1"/>
                </a:solidFill>
              </a:rPr>
            </a:br>
            <a:r>
              <a:rPr lang="en-US" altLang="en-US" sz="2000" smtClean="0">
                <a:solidFill>
                  <a:schemeClr val="tx1"/>
                </a:solidFill>
              </a:rPr>
              <a:t>Science, Technology, Engineering, and Math Magnet Program</a:t>
            </a:r>
            <a:r>
              <a:rPr lang="en-US" altLang="en-US" sz="2400" smtClean="0">
                <a:solidFill>
                  <a:schemeClr val="tx1"/>
                </a:solidFill>
              </a:rPr>
              <a:t/>
            </a:r>
            <a:br>
              <a:rPr lang="en-US" altLang="en-US" sz="2400" smtClean="0">
                <a:solidFill>
                  <a:schemeClr val="tx1"/>
                </a:solidFill>
              </a:rPr>
            </a:br>
            <a:r>
              <a:rPr lang="en-US" altLang="en-US" sz="2400" smtClean="0">
                <a:solidFill>
                  <a:schemeClr val="tx1"/>
                </a:solidFill>
              </a:rPr>
              <a:t>Greenwood School District 50</a:t>
            </a:r>
          </a:p>
        </p:txBody>
      </p:sp>
      <p:sp>
        <p:nvSpPr>
          <p:cNvPr id="19459" name="Rectangle 3"/>
          <p:cNvSpPr>
            <a:spLocks noGrp="1" noChangeArrowheads="1"/>
          </p:cNvSpPr>
          <p:nvPr>
            <p:ph type="body" idx="1"/>
          </p:nvPr>
        </p:nvSpPr>
        <p:spPr>
          <a:xfrm>
            <a:off x="457200" y="2133600"/>
            <a:ext cx="8229600" cy="3992563"/>
          </a:xfrm>
          <a:solidFill>
            <a:schemeClr val="accent1"/>
          </a:solidFill>
        </p:spPr>
        <p:txBody>
          <a:bodyPr/>
          <a:lstStyle/>
          <a:p>
            <a:pPr eaLnBrk="1" hangingPunct="1"/>
            <a:endParaRPr lang="en-US" altLang="en-US" smtClean="0"/>
          </a:p>
          <a:p>
            <a:pPr eaLnBrk="1" hangingPunct="1"/>
            <a:r>
              <a:rPr lang="en-US" altLang="en-US" smtClean="0"/>
              <a:t>Science, technology, engineering, math magnet school program.</a:t>
            </a:r>
          </a:p>
          <a:p>
            <a:pPr eaLnBrk="1" hangingPunct="1"/>
            <a:r>
              <a:rPr lang="en-US" altLang="en-US" smtClean="0"/>
              <a:t>Application and interview process.</a:t>
            </a:r>
          </a:p>
          <a:p>
            <a:pPr eaLnBrk="1" hangingPunct="1"/>
            <a:r>
              <a:rPr lang="en-US" altLang="en-US" smtClean="0"/>
              <a:t>Housed at Westview Middle School.</a:t>
            </a:r>
          </a:p>
          <a:p>
            <a:pPr eaLnBrk="1" hangingPunct="1"/>
            <a:r>
              <a:rPr lang="en-US" altLang="en-US" smtClean="0"/>
              <a:t>Currently serving qualifiers in sixth through eighth grade.</a:t>
            </a:r>
          </a:p>
          <a:p>
            <a:pPr eaLnBrk="1" hangingPunct="1"/>
            <a:endParaRPr lang="en-US" altLang="en-US" smtClean="0"/>
          </a:p>
          <a:p>
            <a:pPr eaLnBrk="1" hangingPunct="1">
              <a:buFontTx/>
              <a:buNone/>
            </a:pPr>
            <a:endParaRPr lang="en-US" altLang="en-US" smtClean="0">
              <a:solidFill>
                <a:schemeClr val="accent2"/>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4638"/>
            <a:ext cx="8229600" cy="2087562"/>
          </a:xfrm>
          <a:solidFill>
            <a:schemeClr val="accent1"/>
          </a:solidFill>
        </p:spPr>
        <p:txBody>
          <a:bodyPr/>
          <a:lstStyle/>
          <a:p>
            <a:pPr eaLnBrk="1" hangingPunct="1"/>
            <a:r>
              <a:rPr lang="en-US" altLang="en-US" sz="3600" b="1" smtClean="0">
                <a:solidFill>
                  <a:schemeClr val="tx1"/>
                </a:solidFill>
              </a:rPr>
              <a:t>STEMS </a:t>
            </a:r>
            <a:r>
              <a:rPr lang="en-US" altLang="en-US" sz="4000" b="1" smtClean="0">
                <a:solidFill>
                  <a:schemeClr val="tx1"/>
                </a:solidFill>
              </a:rPr>
              <a:t/>
            </a:r>
            <a:br>
              <a:rPr lang="en-US" altLang="en-US" sz="4000" b="1" smtClean="0">
                <a:solidFill>
                  <a:schemeClr val="tx1"/>
                </a:solidFill>
              </a:rPr>
            </a:br>
            <a:r>
              <a:rPr lang="en-US" altLang="en-US" sz="4000" b="1" smtClean="0">
                <a:solidFill>
                  <a:schemeClr val="tx1"/>
                </a:solidFill>
              </a:rPr>
              <a:t>	</a:t>
            </a:r>
            <a:r>
              <a:rPr lang="en-US" altLang="en-US" sz="2000" smtClean="0">
                <a:solidFill>
                  <a:schemeClr val="tx1"/>
                </a:solidFill>
              </a:rPr>
              <a:t>Science, Technology, Engineering, and Math Magnet Program</a:t>
            </a:r>
            <a:br>
              <a:rPr lang="en-US" altLang="en-US" sz="2000" smtClean="0">
                <a:solidFill>
                  <a:schemeClr val="tx1"/>
                </a:solidFill>
              </a:rPr>
            </a:br>
            <a:r>
              <a:rPr lang="en-US" altLang="en-US" sz="2000" smtClean="0">
                <a:solidFill>
                  <a:schemeClr val="tx1"/>
                </a:solidFill>
              </a:rPr>
              <a:t>Greenwood School District 50</a:t>
            </a:r>
          </a:p>
        </p:txBody>
      </p:sp>
      <p:sp>
        <p:nvSpPr>
          <p:cNvPr id="20483" name="Rectangle 3"/>
          <p:cNvSpPr>
            <a:spLocks noGrp="1" noChangeArrowheads="1"/>
          </p:cNvSpPr>
          <p:nvPr>
            <p:ph type="body" idx="1"/>
          </p:nvPr>
        </p:nvSpPr>
        <p:spPr>
          <a:xfrm>
            <a:off x="457200" y="2590800"/>
            <a:ext cx="8229600" cy="3535363"/>
          </a:xfrm>
          <a:solidFill>
            <a:schemeClr val="accent1"/>
          </a:solidFill>
        </p:spPr>
        <p:txBody>
          <a:bodyPr/>
          <a:lstStyle/>
          <a:p>
            <a:pPr eaLnBrk="1" hangingPunct="1">
              <a:buFontTx/>
              <a:buNone/>
            </a:pPr>
            <a:r>
              <a:rPr lang="en-US" altLang="en-US" sz="2800" smtClean="0"/>
              <a:t>   The mission of STEMS is to provide an integrated curriculum in the areas of science, technology, engineering and mathematics in which the community of learners engages in critical thinking, problem solving, and decision making experiences that support learning at a higher level of complexity and depth.</a:t>
            </a:r>
          </a:p>
          <a:p>
            <a:pPr eaLnBrk="1" hangingPunct="1">
              <a:buFontTx/>
              <a:buNone/>
            </a:pPr>
            <a:endParaRPr lang="en-US" altLang="en-US" sz="2800" smtClean="0">
              <a:solidFill>
                <a:schemeClr val="accent2"/>
              </a:solidFill>
            </a:endParaRPr>
          </a:p>
        </p:txBody>
      </p:sp>
      <p:pic>
        <p:nvPicPr>
          <p:cNvPr id="20484" name="Picture 4" descr="STEMS logo"/>
          <p:cNvPicPr>
            <a:picLocks noChangeAspect="1" noChangeArrowheads="1"/>
          </p:cNvPicPr>
          <p:nvPr/>
        </p:nvPicPr>
        <p:blipFill>
          <a:blip r:embed="rId3" cstate="print"/>
          <a:srcRect/>
          <a:stretch>
            <a:fillRect/>
          </a:stretch>
        </p:blipFill>
        <p:spPr bwMode="auto">
          <a:xfrm>
            <a:off x="457200" y="304800"/>
            <a:ext cx="1219200" cy="10461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1752600"/>
            <a:ext cx="7848600" cy="1847850"/>
          </a:xfrm>
          <a:solidFill>
            <a:schemeClr val="folHlink"/>
          </a:solidFill>
        </p:spPr>
        <p:txBody>
          <a:bodyPr/>
          <a:lstStyle/>
          <a:p>
            <a:pPr eaLnBrk="1" hangingPunct="1"/>
            <a:r>
              <a:rPr lang="en-US" altLang="en-US" sz="3600" smtClean="0"/>
              <a:t>Academically Gifted and Talented Program for Greenwood District 50</a:t>
            </a:r>
          </a:p>
        </p:txBody>
      </p:sp>
      <p:sp>
        <p:nvSpPr>
          <p:cNvPr id="3075" name="Rectangle 3"/>
          <p:cNvSpPr>
            <a:spLocks noGrp="1" noChangeArrowheads="1"/>
          </p:cNvSpPr>
          <p:nvPr>
            <p:ph type="subTitle" idx="1"/>
          </p:nvPr>
        </p:nvSpPr>
        <p:spPr/>
        <p:txBody>
          <a:bodyPr/>
          <a:lstStyle/>
          <a:p>
            <a:pPr eaLnBrk="1" hangingPunct="1">
              <a:lnSpc>
                <a:spcPct val="80000"/>
              </a:lnSpc>
            </a:pPr>
            <a:r>
              <a:rPr lang="en-US" altLang="en-US" sz="2000" smtClean="0"/>
              <a:t>Mission</a:t>
            </a:r>
          </a:p>
          <a:p>
            <a:pPr eaLnBrk="1" hangingPunct="1">
              <a:lnSpc>
                <a:spcPct val="80000"/>
              </a:lnSpc>
            </a:pPr>
            <a:r>
              <a:rPr lang="en-US" altLang="en-US" sz="2000" smtClean="0"/>
              <a:t>The mission of gifted education is to maximize the potential of gifted and talented students by providing programs and services that match the unique characteristics and needs of these students.</a:t>
            </a:r>
          </a:p>
        </p:txBody>
      </p:sp>
      <p:pic>
        <p:nvPicPr>
          <p:cNvPr id="3076" name="Picture 4"/>
          <p:cNvPicPr>
            <a:picLocks noChangeAspect="1" noChangeArrowheads="1"/>
          </p:cNvPicPr>
          <p:nvPr/>
        </p:nvPicPr>
        <p:blipFill>
          <a:blip r:embed="rId3" cstate="print"/>
          <a:srcRect/>
          <a:stretch>
            <a:fillRect/>
          </a:stretch>
        </p:blipFill>
        <p:spPr bwMode="auto">
          <a:xfrm>
            <a:off x="685800" y="381000"/>
            <a:ext cx="2876550" cy="904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274638"/>
            <a:ext cx="8305800" cy="1477962"/>
          </a:xfrm>
          <a:solidFill>
            <a:schemeClr val="accent1"/>
          </a:solidFill>
        </p:spPr>
        <p:txBody>
          <a:bodyPr/>
          <a:lstStyle/>
          <a:p>
            <a:pPr eaLnBrk="1" hangingPunct="1"/>
            <a:r>
              <a:rPr lang="en-US" altLang="en-US" sz="4000" b="1" smtClean="0">
                <a:solidFill>
                  <a:schemeClr val="tx1"/>
                </a:solidFill>
              </a:rPr>
              <a:t>STEMS </a:t>
            </a:r>
            <a:br>
              <a:rPr lang="en-US" altLang="en-US" sz="4000" b="1" smtClean="0">
                <a:solidFill>
                  <a:schemeClr val="tx1"/>
                </a:solidFill>
              </a:rPr>
            </a:br>
            <a:r>
              <a:rPr lang="en-US" altLang="en-US" sz="2000" smtClean="0">
                <a:solidFill>
                  <a:schemeClr val="tx1"/>
                </a:solidFill>
              </a:rPr>
              <a:t>Science, Technology, Engineering, and Math Magnet Program</a:t>
            </a:r>
            <a:r>
              <a:rPr lang="en-US" altLang="en-US" sz="2400" smtClean="0">
                <a:solidFill>
                  <a:schemeClr val="tx1"/>
                </a:solidFill>
              </a:rPr>
              <a:t/>
            </a:r>
            <a:br>
              <a:rPr lang="en-US" altLang="en-US" sz="2400" smtClean="0">
                <a:solidFill>
                  <a:schemeClr val="tx1"/>
                </a:solidFill>
              </a:rPr>
            </a:br>
            <a:r>
              <a:rPr lang="en-US" altLang="en-US" sz="2400" smtClean="0">
                <a:solidFill>
                  <a:schemeClr val="tx1"/>
                </a:solidFill>
              </a:rPr>
              <a:t>Greenwood School District 50</a:t>
            </a:r>
          </a:p>
        </p:txBody>
      </p:sp>
      <p:sp>
        <p:nvSpPr>
          <p:cNvPr id="21507" name="Rectangle 3"/>
          <p:cNvSpPr>
            <a:spLocks noGrp="1" noChangeArrowheads="1"/>
          </p:cNvSpPr>
          <p:nvPr>
            <p:ph type="body" idx="1"/>
          </p:nvPr>
        </p:nvSpPr>
        <p:spPr>
          <a:xfrm>
            <a:off x="457200" y="2209800"/>
            <a:ext cx="8229600" cy="3916363"/>
          </a:xfrm>
          <a:solidFill>
            <a:schemeClr val="accent1"/>
          </a:solidFill>
        </p:spPr>
        <p:txBody>
          <a:bodyPr/>
          <a:lstStyle/>
          <a:p>
            <a:pPr eaLnBrk="1" hangingPunct="1">
              <a:lnSpc>
                <a:spcPct val="90000"/>
              </a:lnSpc>
            </a:pPr>
            <a:r>
              <a:rPr lang="en-US" altLang="en-US" sz="2400" smtClean="0"/>
              <a:t>Students receive daily instruction in all academic classes and rotations into designated related arts classes.</a:t>
            </a:r>
          </a:p>
          <a:p>
            <a:pPr eaLnBrk="1" hangingPunct="1">
              <a:lnSpc>
                <a:spcPct val="90000"/>
              </a:lnSpc>
            </a:pPr>
            <a:r>
              <a:rPr lang="en-US" altLang="en-US" sz="2400" smtClean="0"/>
              <a:t>Sample of related arts opportunities: Art and Design, Business Computer Applications, Electronic Music, Video Technology, Research and Exploration, Physical Education, Various </a:t>
            </a:r>
            <a:r>
              <a:rPr lang="en-US" altLang="en-US" sz="2400" b="1" smtClean="0"/>
              <a:t>Gateway To Technology </a:t>
            </a:r>
            <a:r>
              <a:rPr lang="en-US" altLang="en-US" sz="2400" smtClean="0"/>
              <a:t>units such as: Design and Modeling, The Science of Technology, The Magic of Electrons, Automation and Robotics, Flight and Space, and Energy and the Environment, and </a:t>
            </a:r>
            <a:r>
              <a:rPr lang="en-US" altLang="en-US" sz="2400" b="1" smtClean="0"/>
              <a:t>Project Lead the Way-Introduction to Engineering Design.</a:t>
            </a:r>
            <a:endParaRPr lang="en-US" altLang="en-US" sz="24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fontAlgn="auto" hangingPunct="1">
              <a:spcAft>
                <a:spcPts val="0"/>
              </a:spcAft>
              <a:defRPr/>
            </a:pPr>
            <a:r>
              <a:rPr lang="en-US" sz="6900">
                <a:solidFill>
                  <a:schemeClr val="tx2">
                    <a:satMod val="130000"/>
                  </a:schemeClr>
                </a:solidFill>
              </a:rPr>
              <a:t>End of Module</a:t>
            </a:r>
          </a:p>
        </p:txBody>
      </p:sp>
      <p:sp>
        <p:nvSpPr>
          <p:cNvPr id="16387" name="Rectangle 3"/>
          <p:cNvSpPr>
            <a:spLocks noGrp="1" noChangeArrowheads="1"/>
          </p:cNvSpPr>
          <p:nvPr>
            <p:ph idx="1"/>
          </p:nvPr>
        </p:nvSpPr>
        <p:spPr>
          <a:xfrm>
            <a:off x="838200" y="2667000"/>
            <a:ext cx="7391400" cy="3048000"/>
          </a:xfrm>
        </p:spPr>
        <p:txBody>
          <a:bodyPr/>
          <a:lstStyle/>
          <a:p>
            <a:pPr lvl="4" eaLnBrk="1" hangingPunct="1">
              <a:buFont typeface="Wingdings" pitchFamily="2" charset="2"/>
              <a:buNone/>
            </a:pPr>
            <a:r>
              <a:rPr lang="en-US" sz="4800" smtClean="0">
                <a:solidFill>
                  <a:srgbClr val="0033CC"/>
                </a:solidFill>
                <a:hlinkClick r:id="rId3"/>
              </a:rPr>
              <a:t>Click Here</a:t>
            </a:r>
            <a:r>
              <a:rPr lang="en-US" sz="4800" smtClean="0">
                <a:hlinkClick r:id="rId3"/>
              </a:rPr>
              <a:t> </a:t>
            </a:r>
            <a:r>
              <a:rPr lang="en-US" sz="4800" smtClean="0"/>
              <a:t>to return to the Employee Training Page          </a:t>
            </a:r>
          </a:p>
          <a:p>
            <a:pPr lvl="4" eaLnBrk="1" hangingPunct="1">
              <a:buFont typeface="Wingdings" pitchFamily="2" charset="2"/>
              <a:buNone/>
            </a:pPr>
            <a:endParaRPr lang="en-US" sz="4800" smtClean="0"/>
          </a:p>
          <a:p>
            <a:pPr lvl="4" eaLnBrk="1" hangingPunct="1">
              <a:buFont typeface="Wingdings" pitchFamily="2" charset="2"/>
              <a:buNone/>
            </a:pPr>
            <a:endParaRPr lang="en-US" sz="4800" smtClean="0"/>
          </a:p>
          <a:p>
            <a:pPr lvl="4" eaLnBrk="1" hangingPunct="1">
              <a:buFont typeface="Wingdings" pitchFamily="2" charset="2"/>
              <a:buNone/>
            </a:pPr>
            <a:endParaRPr lang="en-US" sz="4800" smtClean="0"/>
          </a:p>
          <a:p>
            <a:pPr lvl="4" eaLnBrk="1" hangingPunct="1">
              <a:buFont typeface="Wingdings" pitchFamily="2" charset="2"/>
              <a:buNone/>
            </a:pPr>
            <a:endParaRPr lang="en-US" sz="4800" smtClean="0"/>
          </a:p>
          <a:p>
            <a:pPr lvl="4" eaLnBrk="1" hangingPunct="1">
              <a:buFont typeface="Wingdings" pitchFamily="2" charset="2"/>
              <a:buNone/>
            </a:pPr>
            <a:endParaRPr lang="en-US" sz="4800" smtClean="0"/>
          </a:p>
          <a:p>
            <a:pPr lvl="4" eaLnBrk="1" hangingPunct="1">
              <a:buFont typeface="Wingdings" pitchFamily="2" charset="2"/>
              <a:buNone/>
            </a:pPr>
            <a:endParaRPr lang="en-US" sz="48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mtClean="0"/>
              <a:t>Changes to Regulation 43-220</a:t>
            </a:r>
          </a:p>
        </p:txBody>
      </p:sp>
      <p:sp>
        <p:nvSpPr>
          <p:cNvPr id="4099" name="Rectangle 3"/>
          <p:cNvSpPr>
            <a:spLocks noGrp="1" noChangeArrowheads="1"/>
          </p:cNvSpPr>
          <p:nvPr>
            <p:ph type="body" idx="1"/>
          </p:nvPr>
        </p:nvSpPr>
        <p:spPr/>
        <p:txBody>
          <a:bodyPr/>
          <a:lstStyle/>
          <a:p>
            <a:pPr marL="609600" indent="-609600" eaLnBrk="1" hangingPunct="1">
              <a:lnSpc>
                <a:spcPct val="80000"/>
              </a:lnSpc>
              <a:buFontTx/>
              <a:buAutoNum type="arabicPeriod"/>
            </a:pPr>
            <a:r>
              <a:rPr lang="en-US" altLang="en-US" sz="2400" smtClean="0"/>
              <a:t>Students who have met the </a:t>
            </a:r>
            <a:r>
              <a:rPr lang="en-US" altLang="en-US" sz="2400" i="1" smtClean="0"/>
              <a:t>State Criteria </a:t>
            </a:r>
            <a:r>
              <a:rPr lang="en-US" altLang="en-US" sz="2400" u="sng" smtClean="0"/>
              <a:t>in another state</a:t>
            </a:r>
            <a:r>
              <a:rPr lang="en-US" altLang="en-US" sz="2400" smtClean="0"/>
              <a:t> and who transfer into a SC public school are eligible for GT services as deemed appropriate by the Evaluation Placement Team.</a:t>
            </a:r>
          </a:p>
          <a:p>
            <a:pPr marL="609600" indent="-609600" eaLnBrk="1" hangingPunct="1">
              <a:lnSpc>
                <a:spcPct val="80000"/>
              </a:lnSpc>
              <a:buFontTx/>
              <a:buAutoNum type="arabicPeriod"/>
            </a:pPr>
            <a:endParaRPr lang="en-US" altLang="en-US" sz="2400" smtClean="0"/>
          </a:p>
          <a:p>
            <a:pPr marL="609600" indent="-609600" eaLnBrk="1" hangingPunct="1">
              <a:lnSpc>
                <a:spcPct val="80000"/>
              </a:lnSpc>
              <a:buFontTx/>
              <a:buAutoNum type="arabicPeriod"/>
            </a:pPr>
            <a:r>
              <a:rPr lang="en-US" altLang="en-US" sz="2400" smtClean="0"/>
              <a:t>At or above 3.75 (on a 4.0 scale) grade point average for gifted and talented placement in grades </a:t>
            </a:r>
            <a:r>
              <a:rPr lang="en-US" altLang="en-US" sz="2400" u="sng" smtClean="0"/>
              <a:t>6</a:t>
            </a:r>
            <a:r>
              <a:rPr lang="en-US" altLang="en-US" sz="2400" smtClean="0"/>
              <a:t>-12, core curriculum courses only.</a:t>
            </a:r>
          </a:p>
          <a:p>
            <a:pPr marL="609600" indent="-609600" eaLnBrk="1" hangingPunct="1">
              <a:lnSpc>
                <a:spcPct val="80000"/>
              </a:lnSpc>
              <a:buFontTx/>
              <a:buAutoNum type="arabicPeriod"/>
            </a:pPr>
            <a:endParaRPr lang="en-US" altLang="en-US" sz="2400" smtClean="0"/>
          </a:p>
          <a:p>
            <a:pPr marL="609600" indent="-609600" eaLnBrk="1" hangingPunct="1">
              <a:lnSpc>
                <a:spcPct val="80000"/>
              </a:lnSpc>
              <a:buFontTx/>
              <a:buAutoNum type="arabicPeriod"/>
            </a:pPr>
            <a:r>
              <a:rPr lang="en-US" altLang="en-US" sz="2400" smtClean="0"/>
              <a:t>SCDE established levels on either the </a:t>
            </a:r>
            <a:r>
              <a:rPr lang="en-US" altLang="en-US" sz="2400" u="sng" smtClean="0"/>
              <a:t>2014 SCPASS</a:t>
            </a:r>
            <a:r>
              <a:rPr lang="en-US" altLang="en-US" sz="2400" smtClean="0"/>
              <a:t> total mathematics assessment and/or the total English/language arts portion of the </a:t>
            </a:r>
            <a:r>
              <a:rPr lang="en-US" altLang="en-US" sz="2400" u="sng" smtClean="0"/>
              <a:t>2014 SCPASS</a:t>
            </a:r>
            <a:r>
              <a:rPr lang="en-US" altLang="en-US" sz="2400" smtClean="0"/>
              <a:t> language arts assessment.  </a:t>
            </a:r>
          </a:p>
          <a:p>
            <a:pPr marL="609600" indent="-609600" eaLnBrk="1" hangingPunct="1">
              <a:lnSpc>
                <a:spcPct val="80000"/>
              </a:lnSpc>
              <a:buFontTx/>
              <a:buNone/>
            </a:pPr>
            <a:endParaRPr lang="en-US" altLang="en-US" smtClean="0"/>
          </a:p>
          <a:p>
            <a:pPr marL="609600" indent="-609600" eaLnBrk="1" hangingPunct="1">
              <a:lnSpc>
                <a:spcPct val="80000"/>
              </a:lnSpc>
              <a:buFontTx/>
              <a:buAutoNum type="arabicPeriod"/>
            </a:pPr>
            <a:endParaRPr lang="en-US" altLang="en-US" smtClean="0"/>
          </a:p>
          <a:p>
            <a:pPr marL="609600" indent="-609600" eaLnBrk="1" hangingPunct="1">
              <a:lnSpc>
                <a:spcPct val="80000"/>
              </a:lnSpc>
              <a:buFontTx/>
              <a:buAutoNum type="arabicPeriod"/>
            </a:pPr>
            <a:endParaRPr lang="en-US" alt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z="2400" smtClean="0">
                <a:solidFill>
                  <a:schemeClr val="hlink"/>
                </a:solidFill>
              </a:rPr>
              <a:t>In Greenwood School District 50, gifted and talented students are provided the following program services</a:t>
            </a:r>
            <a:r>
              <a:rPr lang="en-US" altLang="en-US" sz="4000" smtClean="0">
                <a:solidFill>
                  <a:schemeClr val="hlink"/>
                </a:solidFill>
              </a:rPr>
              <a:t>:</a:t>
            </a:r>
          </a:p>
        </p:txBody>
      </p:sp>
      <p:sp>
        <p:nvSpPr>
          <p:cNvPr id="5123" name="Rectangle 3"/>
          <p:cNvSpPr>
            <a:spLocks noGrp="1" noChangeArrowheads="1"/>
          </p:cNvSpPr>
          <p:nvPr>
            <p:ph type="body" idx="1"/>
          </p:nvPr>
        </p:nvSpPr>
        <p:spPr>
          <a:solidFill>
            <a:schemeClr val="hlink"/>
          </a:solidFill>
        </p:spPr>
        <p:txBody>
          <a:bodyPr/>
          <a:lstStyle/>
          <a:p>
            <a:pPr eaLnBrk="1" hangingPunct="1"/>
            <a:endParaRPr lang="en-US" altLang="en-US" sz="2400" smtClean="0"/>
          </a:p>
          <a:p>
            <a:pPr eaLnBrk="1" hangingPunct="1"/>
            <a:r>
              <a:rPr lang="en-US" altLang="en-US" sz="2400" smtClean="0"/>
              <a:t>Grades 3: Enrichment through a pull-out program for a minimum of 125 minutes per week.</a:t>
            </a:r>
          </a:p>
          <a:p>
            <a:pPr eaLnBrk="1" hangingPunct="1"/>
            <a:r>
              <a:rPr lang="en-US" altLang="en-US" sz="2400" smtClean="0"/>
              <a:t>Grades 4-5: Enrichment through a pull-out program for a minimum of 200 minutes per week.</a:t>
            </a:r>
          </a:p>
          <a:p>
            <a:pPr eaLnBrk="1" hangingPunct="1"/>
            <a:r>
              <a:rPr lang="en-US" altLang="en-US" sz="2400" smtClean="0"/>
              <a:t>Grades 6-8: Placement in specially designed English Language Arts or mathematics classes based on their area Area of Giftedness.</a:t>
            </a:r>
          </a:p>
          <a:p>
            <a:pPr eaLnBrk="1" hangingPunct="1"/>
            <a:r>
              <a:rPr lang="en-US" altLang="en-US" sz="2400" smtClean="0"/>
              <a:t>Grades 9-10: Placement in GT Honors classes for Algebra 1, 2, Geometry, English 1, 2, 3, based on their Area of Giftedness.</a:t>
            </a:r>
          </a:p>
          <a:p>
            <a:pPr eaLnBrk="1" hangingPunct="1"/>
            <a:endParaRPr lang="en-US" altLang="en-US" sz="24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WordArt 5"/>
          <p:cNvSpPr>
            <a:spLocks noChangeArrowheads="1" noChangeShapeType="1" noTextEdit="1"/>
          </p:cNvSpPr>
          <p:nvPr/>
        </p:nvSpPr>
        <p:spPr bwMode="auto">
          <a:xfrm>
            <a:off x="2895600" y="685800"/>
            <a:ext cx="2838450" cy="619125"/>
          </a:xfrm>
          <a:prstGeom prst="rect">
            <a:avLst/>
          </a:prstGeom>
        </p:spPr>
        <p:txBody>
          <a:bodyPr wrap="none" fromWordArt="1">
            <a:prstTxWarp prst="textPlain">
              <a:avLst>
                <a:gd name="adj" fmla="val 50000"/>
              </a:avLst>
            </a:prstTxWarp>
          </a:bodyPr>
          <a:lstStyle/>
          <a:p>
            <a:pPr algn="ctr"/>
            <a:r>
              <a:rPr lang="en-US" sz="40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rPr>
              <a:t>Identification</a:t>
            </a:r>
          </a:p>
        </p:txBody>
      </p:sp>
      <p:sp>
        <p:nvSpPr>
          <p:cNvPr id="6147" name="Text Box 7"/>
          <p:cNvSpPr txBox="1">
            <a:spLocks noChangeArrowheads="1"/>
          </p:cNvSpPr>
          <p:nvPr/>
        </p:nvSpPr>
        <p:spPr bwMode="auto">
          <a:xfrm flipV="1">
            <a:off x="990600" y="2273300"/>
            <a:ext cx="7924800" cy="366713"/>
          </a:xfrm>
          <a:prstGeom prst="rect">
            <a:avLst/>
          </a:prstGeom>
          <a:noFill/>
          <a:ln w="9525">
            <a:noFill/>
            <a:miter lim="800000"/>
            <a:headEnd/>
            <a:tailEnd/>
          </a:ln>
          <a:effectLst/>
        </p:spPr>
        <p:txBody>
          <a:bodyPr rot="10800000">
            <a:spAutoFit/>
          </a:bodyPr>
          <a:lstStyle/>
          <a:p>
            <a:endParaRPr lang="en-US" altLang="en-US"/>
          </a:p>
        </p:txBody>
      </p:sp>
      <p:sp>
        <p:nvSpPr>
          <p:cNvPr id="6148" name="Text Box 8"/>
          <p:cNvSpPr txBox="1">
            <a:spLocks noChangeArrowheads="1"/>
          </p:cNvSpPr>
          <p:nvPr/>
        </p:nvSpPr>
        <p:spPr bwMode="auto">
          <a:xfrm>
            <a:off x="641350" y="1828800"/>
            <a:ext cx="8293100" cy="3149600"/>
          </a:xfrm>
          <a:prstGeom prst="rect">
            <a:avLst/>
          </a:prstGeom>
          <a:noFill/>
          <a:ln w="9525">
            <a:solidFill>
              <a:schemeClr val="folHlink"/>
            </a:solidFill>
            <a:miter lim="800000"/>
            <a:headEnd/>
            <a:tailEnd/>
          </a:ln>
          <a:effectLst/>
        </p:spPr>
        <p:txBody>
          <a:bodyPr wrap="none">
            <a:spAutoFit/>
          </a:bodyPr>
          <a:lstStyle/>
          <a:p>
            <a:pPr marL="342900" indent="-342900"/>
            <a:r>
              <a:rPr lang="en-US" altLang="en-US" sz="2000"/>
              <a:t>Purposes of the identification process are as follows:</a:t>
            </a:r>
          </a:p>
          <a:p>
            <a:pPr marL="342900" indent="-342900"/>
            <a:endParaRPr lang="en-US" altLang="en-US" sz="2000"/>
          </a:p>
          <a:p>
            <a:pPr marL="342900" indent="-342900">
              <a:buFontTx/>
              <a:buAutoNum type="arabicPeriod"/>
            </a:pPr>
            <a:r>
              <a:rPr lang="en-US" altLang="en-US" sz="2000"/>
              <a:t>To find students who display characteristics of the gifted and talented</a:t>
            </a:r>
          </a:p>
          <a:p>
            <a:pPr marL="342900" indent="-342900"/>
            <a:r>
              <a:rPr lang="en-US" altLang="en-US" sz="2000"/>
              <a:t>     (ability or potential for high performance in academic areas).</a:t>
            </a:r>
          </a:p>
          <a:p>
            <a:pPr marL="342900" indent="-342900"/>
            <a:endParaRPr lang="en-US" altLang="en-US" sz="2000"/>
          </a:p>
          <a:p>
            <a:pPr marL="342900" indent="-342900"/>
            <a:r>
              <a:rPr lang="en-US" altLang="en-US" sz="2000"/>
              <a:t>2. To assess the aptitudes, attributes, and behaviors of each student.</a:t>
            </a:r>
          </a:p>
          <a:p>
            <a:pPr marL="342900" indent="-342900"/>
            <a:endParaRPr lang="en-US" altLang="en-US" sz="2000"/>
          </a:p>
          <a:p>
            <a:pPr marL="342900" indent="-342900"/>
            <a:r>
              <a:rPr lang="en-US" altLang="en-US" sz="2000"/>
              <a:t>3. To evaluate each student for the purpose of placement.</a:t>
            </a:r>
          </a:p>
          <a:p>
            <a:pPr marL="342900" indent="-342900"/>
            <a:endParaRPr lang="en-US" altLang="en-US" sz="2000"/>
          </a:p>
          <a:p>
            <a:pPr marL="342900" indent="-342900"/>
            <a:endParaRPr lang="en-US" altLang="en-US" sz="2000" i="1"/>
          </a:p>
        </p:txBody>
      </p:sp>
      <p:pic>
        <p:nvPicPr>
          <p:cNvPr id="6149" name="Picture 9" descr="j0286667"/>
          <p:cNvPicPr>
            <a:picLocks noChangeAspect="1" noChangeArrowheads="1" noCrop="1"/>
          </p:cNvPicPr>
          <p:nvPr/>
        </p:nvPicPr>
        <p:blipFill>
          <a:blip r:embed="rId3" cstate="print"/>
          <a:srcRect/>
          <a:stretch>
            <a:fillRect/>
          </a:stretch>
        </p:blipFill>
        <p:spPr bwMode="auto">
          <a:xfrm>
            <a:off x="7086600" y="457200"/>
            <a:ext cx="952500" cy="1047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Grp="1" noChangeArrowheads="1"/>
          </p:cNvSpPr>
          <p:nvPr>
            <p:ph type="title"/>
          </p:nvPr>
        </p:nvSpPr>
        <p:spPr>
          <a:solidFill>
            <a:schemeClr val="accent1"/>
          </a:solidFill>
          <a:ln>
            <a:solidFill>
              <a:schemeClr val="folHlink"/>
            </a:solidFill>
          </a:ln>
        </p:spPr>
        <p:txBody>
          <a:bodyPr/>
          <a:lstStyle/>
          <a:p>
            <a:pPr eaLnBrk="1" hangingPunct="1"/>
            <a:r>
              <a:rPr lang="en-US" altLang="en-US" sz="2800" smtClean="0"/>
              <a:t>The description of gifted and talented from the National Excellence Report(1995) is as follows:</a:t>
            </a:r>
          </a:p>
        </p:txBody>
      </p:sp>
      <p:sp>
        <p:nvSpPr>
          <p:cNvPr id="7171" name="Rectangle 6"/>
          <p:cNvSpPr>
            <a:spLocks noGrp="1" noChangeArrowheads="1"/>
          </p:cNvSpPr>
          <p:nvPr>
            <p:ph type="body" idx="1"/>
          </p:nvPr>
        </p:nvSpPr>
        <p:spPr/>
        <p:txBody>
          <a:bodyPr/>
          <a:lstStyle/>
          <a:p>
            <a:pPr eaLnBrk="1" hangingPunct="1">
              <a:buFontTx/>
              <a:buNone/>
            </a:pPr>
            <a:r>
              <a:rPr lang="en-US" altLang="en-US" sz="3600" smtClean="0">
                <a:solidFill>
                  <a:schemeClr val="accent2"/>
                </a:solidFill>
              </a:rPr>
              <a:t>   Children and youth with outstanding talent who perform or show the potential for performing at remarkably high levels of accomplishment when compared with others of their age, experience, or environment.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solidFill>
            <a:schemeClr val="hlink"/>
          </a:solidFill>
          <a:effectLst>
            <a:outerShdw dist="107763" dir="18900000" algn="ctr" rotWithShape="0">
              <a:schemeClr val="bg2">
                <a:alpha val="50000"/>
              </a:schemeClr>
            </a:outerShdw>
          </a:effectLst>
        </p:spPr>
        <p:txBody>
          <a:bodyPr/>
          <a:lstStyle/>
          <a:p>
            <a:pPr eaLnBrk="1" hangingPunct="1"/>
            <a:r>
              <a:rPr lang="en-US" altLang="en-US" smtClean="0"/>
              <a:t>Screening</a:t>
            </a:r>
          </a:p>
        </p:txBody>
      </p:sp>
      <p:sp>
        <p:nvSpPr>
          <p:cNvPr id="8195" name="Rectangle 3"/>
          <p:cNvSpPr>
            <a:spLocks noGrp="1" noChangeArrowheads="1"/>
          </p:cNvSpPr>
          <p:nvPr>
            <p:ph type="body" idx="1"/>
          </p:nvPr>
        </p:nvSpPr>
        <p:spPr/>
        <p:txBody>
          <a:bodyPr/>
          <a:lstStyle/>
          <a:p>
            <a:pPr eaLnBrk="1" hangingPunct="1">
              <a:lnSpc>
                <a:spcPct val="80000"/>
              </a:lnSpc>
            </a:pPr>
            <a:r>
              <a:rPr lang="en-US" altLang="en-US" sz="1800" dirty="0" smtClean="0"/>
              <a:t>Students in grade two will be screened in the fall with both aptitude and achievement tests. Referrals will not be necessary at this grade level.</a:t>
            </a:r>
          </a:p>
          <a:p>
            <a:pPr eaLnBrk="1" hangingPunct="1">
              <a:lnSpc>
                <a:spcPct val="80000"/>
              </a:lnSpc>
            </a:pPr>
            <a:r>
              <a:rPr lang="en-US" altLang="en-US" sz="1800" dirty="0" smtClean="0"/>
              <a:t>Students in grade three will receive a second aptitude screening.</a:t>
            </a:r>
          </a:p>
          <a:p>
            <a:pPr eaLnBrk="1" hangingPunct="1">
              <a:lnSpc>
                <a:spcPct val="80000"/>
              </a:lnSpc>
            </a:pPr>
            <a:r>
              <a:rPr lang="en-US" altLang="en-US" sz="1800" dirty="0" smtClean="0"/>
              <a:t>Referred students in other grades will be screened with an achievement test and an aptitude test if applicable.</a:t>
            </a:r>
          </a:p>
          <a:p>
            <a:pPr eaLnBrk="1" hangingPunct="1">
              <a:lnSpc>
                <a:spcPct val="80000"/>
              </a:lnSpc>
            </a:pPr>
            <a:r>
              <a:rPr lang="en-US" altLang="en-US" sz="1800" dirty="0" smtClean="0"/>
              <a:t>Students who move into the district will be screened via a GT referral from the student’s school.  </a:t>
            </a:r>
            <a:r>
              <a:rPr lang="en-US" altLang="en-US" sz="1800" b="1" dirty="0" smtClean="0"/>
              <a:t>Data for all newly enrolled second through twelfth grade students should be reviewed by the school as part of the GT referral process.  Principals should identify individuals at the school level who will be responsible for these reviews when needed. </a:t>
            </a:r>
          </a:p>
          <a:p>
            <a:pPr eaLnBrk="1" hangingPunct="1">
              <a:lnSpc>
                <a:spcPct val="80000"/>
              </a:lnSpc>
            </a:pPr>
            <a:r>
              <a:rPr lang="en-US" altLang="en-US" sz="1800" dirty="0" smtClean="0"/>
              <a:t>Some students will meet the eligibility criteria without further assessment; others, whose screening and/or referral information suggests that they are </a:t>
            </a:r>
            <a:r>
              <a:rPr lang="en-US" altLang="en-US" sz="1800" u="sng" dirty="0" smtClean="0"/>
              <a:t>potential </a:t>
            </a:r>
            <a:r>
              <a:rPr lang="en-US" altLang="en-US" sz="1800" dirty="0" smtClean="0"/>
              <a:t>qualifiers, will require additional testing.</a:t>
            </a:r>
          </a:p>
          <a:p>
            <a:pPr eaLnBrk="1" hangingPunct="1">
              <a:lnSpc>
                <a:spcPct val="80000"/>
              </a:lnSpc>
            </a:pPr>
            <a:r>
              <a:rPr lang="en-US" altLang="en-US" sz="1800" dirty="0" smtClean="0"/>
              <a:t>GT referral document available on the District 50 website, Department of Instruction, Gifted and Talented. </a:t>
            </a:r>
          </a:p>
          <a:p>
            <a:pPr eaLnBrk="1" hangingPunct="1">
              <a:lnSpc>
                <a:spcPct val="80000"/>
              </a:lnSpc>
            </a:pPr>
            <a:r>
              <a:rPr lang="en-US" altLang="en-US" sz="1800" dirty="0" smtClean="0"/>
              <a:t>Students who have met the </a:t>
            </a:r>
            <a:r>
              <a:rPr lang="en-US" altLang="en-US" sz="1800" i="1" dirty="0" smtClean="0"/>
              <a:t>State Criteria </a:t>
            </a:r>
            <a:r>
              <a:rPr lang="en-US" altLang="en-US" sz="1800" dirty="0" smtClean="0"/>
              <a:t>in another state and who transfer into a SC public school are eligible for GT services as deemed </a:t>
            </a:r>
            <a:r>
              <a:rPr lang="en-US" altLang="en-US" sz="1800" smtClean="0"/>
              <a:t>appropriate by </a:t>
            </a:r>
            <a:r>
              <a:rPr lang="en-US" altLang="en-US" sz="1800" dirty="0" smtClean="0"/>
              <a:t>the Evaluation Placement Team.</a:t>
            </a:r>
          </a:p>
        </p:txBody>
      </p:sp>
      <p:sp>
        <p:nvSpPr>
          <p:cNvPr id="8196" name="Text Box 5"/>
          <p:cNvSpPr txBox="1">
            <a:spLocks noChangeArrowheads="1"/>
          </p:cNvSpPr>
          <p:nvPr/>
        </p:nvSpPr>
        <p:spPr bwMode="auto">
          <a:xfrm>
            <a:off x="2743200" y="4876800"/>
            <a:ext cx="1981200" cy="366713"/>
          </a:xfrm>
          <a:prstGeom prst="rect">
            <a:avLst/>
          </a:prstGeom>
          <a:noFill/>
          <a:ln w="9525">
            <a:noFill/>
            <a:miter lim="800000"/>
            <a:headEnd/>
            <a:tailEnd/>
          </a:ln>
          <a:effectLst/>
        </p:spPr>
        <p:txBody>
          <a:bodyPr>
            <a:spAutoFit/>
          </a:bodyPr>
          <a:lstStyle/>
          <a:p>
            <a:pPr>
              <a:spcBef>
                <a:spcPct val="50000"/>
              </a:spcBef>
            </a:pPr>
            <a:endParaRPr lang="en-US"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solidFill>
            <a:schemeClr val="folHlink"/>
          </a:solidFill>
          <a:effectLst>
            <a:outerShdw dist="35921" dir="2700000" algn="ctr" rotWithShape="0">
              <a:schemeClr val="bg2"/>
            </a:outerShdw>
          </a:effectLst>
        </p:spPr>
        <p:txBody>
          <a:bodyPr/>
          <a:lstStyle/>
          <a:p>
            <a:pPr eaLnBrk="1" hangingPunct="1"/>
            <a:r>
              <a:rPr lang="en-US" altLang="en-US" smtClean="0"/>
              <a:t>Eligibility Criteria</a:t>
            </a:r>
          </a:p>
        </p:txBody>
      </p:sp>
      <p:sp>
        <p:nvSpPr>
          <p:cNvPr id="9219" name="Rectangle 3"/>
          <p:cNvSpPr>
            <a:spLocks noGrp="1" noChangeArrowheads="1"/>
          </p:cNvSpPr>
          <p:nvPr>
            <p:ph type="body" idx="1"/>
          </p:nvPr>
        </p:nvSpPr>
        <p:spPr>
          <a:solidFill>
            <a:schemeClr val="accent1"/>
          </a:solidFill>
          <a:ln>
            <a:solidFill>
              <a:schemeClr val="folHlink"/>
            </a:solidFill>
          </a:ln>
        </p:spPr>
        <p:txBody>
          <a:bodyPr/>
          <a:lstStyle/>
          <a:p>
            <a:pPr eaLnBrk="1" hangingPunct="1"/>
            <a:r>
              <a:rPr lang="en-US" altLang="en-US" sz="2000" smtClean="0"/>
              <a:t>Dimension A – Reasoning Abilities</a:t>
            </a:r>
          </a:p>
          <a:p>
            <a:pPr eaLnBrk="1" hangingPunct="1">
              <a:buFontTx/>
              <a:buNone/>
            </a:pPr>
            <a:r>
              <a:rPr lang="en-US" altLang="en-US" sz="2000" smtClean="0"/>
              <a:t>	CogAT, OLSAT</a:t>
            </a:r>
          </a:p>
          <a:p>
            <a:pPr eaLnBrk="1" hangingPunct="1">
              <a:buFontTx/>
              <a:buNone/>
            </a:pPr>
            <a:endParaRPr lang="en-US" altLang="en-US" sz="2400" smtClean="0"/>
          </a:p>
          <a:p>
            <a:pPr eaLnBrk="1" hangingPunct="1">
              <a:buFontTx/>
              <a:buNone/>
            </a:pPr>
            <a:r>
              <a:rPr lang="en-US" altLang="en-US" sz="2400" smtClean="0"/>
              <a:t>    Test of Academic Aptitude</a:t>
            </a:r>
          </a:p>
          <a:p>
            <a:pPr eaLnBrk="1" hangingPunct="1">
              <a:buFontTx/>
              <a:buNone/>
            </a:pPr>
            <a:r>
              <a:rPr lang="en-US" altLang="en-US" sz="2400" smtClean="0"/>
              <a:t>    1. 	At or above 93% on verbal/linguistic, quantitative/</a:t>
            </a:r>
          </a:p>
          <a:p>
            <a:pPr eaLnBrk="1" hangingPunct="1">
              <a:buFontTx/>
              <a:buNone/>
            </a:pPr>
            <a:r>
              <a:rPr lang="en-US" altLang="en-US" sz="2400" smtClean="0"/>
              <a:t>    mathematical, non-verbal, and/or a composite score.</a:t>
            </a:r>
          </a:p>
          <a:p>
            <a:pPr eaLnBrk="1" hangingPunct="1">
              <a:buFontTx/>
              <a:buNone/>
            </a:pPr>
            <a:endParaRPr lang="en-US" altLang="en-US" sz="2400" smtClean="0"/>
          </a:p>
          <a:p>
            <a:pPr eaLnBrk="1" hangingPunct="1">
              <a:buFontTx/>
              <a:buNone/>
            </a:pPr>
            <a:r>
              <a:rPr lang="en-US" altLang="en-US" sz="2400" smtClean="0"/>
              <a:t>    2. 	For aptitude scores alone, a </a:t>
            </a:r>
            <a:r>
              <a:rPr lang="en-US" altLang="en-US" sz="2400" u="sng" smtClean="0"/>
              <a:t>composite score </a:t>
            </a:r>
            <a:r>
              <a:rPr lang="en-US" altLang="en-US" sz="2400" smtClean="0"/>
              <a:t>of 96%</a:t>
            </a:r>
          </a:p>
          <a:p>
            <a:pPr eaLnBrk="1" hangingPunct="1">
              <a:buFontTx/>
              <a:buNone/>
            </a:pPr>
            <a:r>
              <a:rPr lang="en-US" altLang="en-US" sz="2400" smtClean="0"/>
              <a:t>    or higher may be used as the sole criterion for placement in grades 3-10.</a:t>
            </a:r>
            <a:endParaRPr lang="en-US" altLang="en-US" sz="2400" u="sng"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solidFill>
            <a:schemeClr val="folHlink"/>
          </a:solidFill>
        </p:spPr>
        <p:txBody>
          <a:bodyPr/>
          <a:lstStyle/>
          <a:p>
            <a:pPr eaLnBrk="1" hangingPunct="1"/>
            <a:r>
              <a:rPr lang="en-US" altLang="en-US" smtClean="0"/>
              <a:t>Eligibility Criteria</a:t>
            </a:r>
          </a:p>
        </p:txBody>
      </p:sp>
      <p:sp>
        <p:nvSpPr>
          <p:cNvPr id="10243" name="Rectangle 3"/>
          <p:cNvSpPr>
            <a:spLocks noGrp="1" noChangeArrowheads="1"/>
          </p:cNvSpPr>
          <p:nvPr>
            <p:ph type="body" idx="1"/>
          </p:nvPr>
        </p:nvSpPr>
        <p:spPr>
          <a:solidFill>
            <a:schemeClr val="accent1"/>
          </a:solidFill>
        </p:spPr>
        <p:txBody>
          <a:bodyPr/>
          <a:lstStyle/>
          <a:p>
            <a:pPr marL="609600" indent="-609600" eaLnBrk="1" hangingPunct="1">
              <a:lnSpc>
                <a:spcPct val="80000"/>
              </a:lnSpc>
            </a:pPr>
            <a:r>
              <a:rPr lang="en-US" altLang="en-US" sz="2000" dirty="0" smtClean="0"/>
              <a:t>Dimension B – Achievement</a:t>
            </a:r>
          </a:p>
          <a:p>
            <a:pPr marL="609600" indent="-609600" eaLnBrk="1" hangingPunct="1">
              <a:lnSpc>
                <a:spcPct val="80000"/>
              </a:lnSpc>
              <a:buFontTx/>
              <a:buNone/>
            </a:pPr>
            <a:r>
              <a:rPr lang="en-US" altLang="en-US" sz="2000" dirty="0" smtClean="0"/>
              <a:t>	Examples but not limited to: MAP, ITBS, Stanford, SCPASS, SCDE mandated assessment</a:t>
            </a:r>
          </a:p>
          <a:p>
            <a:pPr marL="609600" indent="-609600" eaLnBrk="1" hangingPunct="1">
              <a:lnSpc>
                <a:spcPct val="80000"/>
              </a:lnSpc>
              <a:buFontTx/>
              <a:buNone/>
            </a:pPr>
            <a:endParaRPr lang="en-US" altLang="en-US" sz="1800" dirty="0" smtClean="0"/>
          </a:p>
          <a:p>
            <a:pPr marL="609600" indent="-609600" eaLnBrk="1" hangingPunct="1">
              <a:lnSpc>
                <a:spcPct val="80000"/>
              </a:lnSpc>
              <a:buFontTx/>
              <a:buAutoNum type="arabicPeriod"/>
            </a:pPr>
            <a:r>
              <a:rPr lang="en-US" altLang="en-US" sz="1800" dirty="0" smtClean="0"/>
              <a:t>Test of Academic Achievement</a:t>
            </a:r>
          </a:p>
          <a:p>
            <a:pPr marL="609600" indent="-609600" eaLnBrk="1" hangingPunct="1">
              <a:lnSpc>
                <a:spcPct val="80000"/>
              </a:lnSpc>
              <a:buFontTx/>
              <a:buNone/>
            </a:pPr>
            <a:r>
              <a:rPr lang="en-US" altLang="en-US" sz="1800" dirty="0" smtClean="0"/>
              <a:t>          At or above 94% on reading comprehension and/or math concepts/problem solving.</a:t>
            </a:r>
          </a:p>
          <a:p>
            <a:pPr marL="609600" indent="-609600" eaLnBrk="1" hangingPunct="1">
              <a:lnSpc>
                <a:spcPct val="80000"/>
              </a:lnSpc>
              <a:buFontTx/>
              <a:buAutoNum type="arabicPeriod"/>
            </a:pPr>
            <a:endParaRPr lang="en-US" altLang="en-US" sz="1800" dirty="0" smtClean="0"/>
          </a:p>
          <a:p>
            <a:pPr marL="609600" indent="-609600" eaLnBrk="1" hangingPunct="1">
              <a:lnSpc>
                <a:spcPct val="80000"/>
              </a:lnSpc>
              <a:buFontTx/>
              <a:buAutoNum type="arabicPeriod" startAt="2"/>
            </a:pPr>
            <a:r>
              <a:rPr lang="en-US" altLang="en-US" sz="1800" dirty="0" smtClean="0"/>
              <a:t>SCDE established levels on either the 2014 SCPASS total mathematics assessment and/or the total English/language arts portion of the 2014 SCPASS language arts assessment.  See GT Brochure for SCPASS Scale Scores. GT brochure available at the following link on the District 50 website. </a:t>
            </a:r>
          </a:p>
          <a:p>
            <a:pPr marL="609600" indent="-609600" eaLnBrk="1" hangingPunct="1">
              <a:lnSpc>
                <a:spcPct val="80000"/>
              </a:lnSpc>
              <a:buFontTx/>
              <a:buAutoNum type="arabicPeriod" startAt="2"/>
            </a:pPr>
            <a:endParaRPr lang="en-US" altLang="en-US" sz="1800" dirty="0" smtClean="0"/>
          </a:p>
          <a:p>
            <a:pPr marL="609600" indent="-609600" eaLnBrk="1" hangingPunct="1">
              <a:lnSpc>
                <a:spcPct val="80000"/>
              </a:lnSpc>
              <a:buNone/>
            </a:pPr>
            <a:r>
              <a:rPr lang="en-US" altLang="en-US" sz="1800" dirty="0" smtClean="0">
                <a:hlinkClick r:id="rId3"/>
              </a:rPr>
              <a:t>Brochure</a:t>
            </a:r>
            <a:endParaRPr lang="en-US" altLang="en-US" sz="1800" dirty="0" smtClean="0"/>
          </a:p>
          <a:p>
            <a:pPr marL="609600" indent="-609600" eaLnBrk="1" hangingPunct="1">
              <a:lnSpc>
                <a:spcPct val="80000"/>
              </a:lnSpc>
              <a:buNone/>
            </a:pPr>
            <a:endParaRPr lang="en-US" altLang="en-US" sz="1800" dirty="0" smtClean="0"/>
          </a:p>
          <a:p>
            <a:pPr marL="609600" indent="-609600" eaLnBrk="1" hangingPunct="1">
              <a:lnSpc>
                <a:spcPct val="80000"/>
              </a:lnSpc>
              <a:buNone/>
            </a:pPr>
            <a:r>
              <a:rPr lang="en-US" altLang="en-US" sz="1800" dirty="0" smtClean="0">
                <a:hlinkClick r:id="rId4"/>
              </a:rPr>
              <a:t>Brochure in Spanish</a:t>
            </a:r>
            <a:endParaRPr lang="en-US" altLang="en-US" sz="1800" dirty="0" smtClean="0"/>
          </a:p>
          <a:p>
            <a:pPr marL="609600" indent="-609600" eaLnBrk="1" hangingPunct="1">
              <a:lnSpc>
                <a:spcPct val="80000"/>
              </a:lnSpc>
              <a:buNone/>
            </a:pPr>
            <a:endParaRPr lang="en-US" altLang="en-US" sz="1800" dirty="0" smtClean="0"/>
          </a:p>
          <a:p>
            <a:pPr marL="609600" indent="-609600" eaLnBrk="1" hangingPunct="1">
              <a:lnSpc>
                <a:spcPct val="80000"/>
              </a:lnSpc>
              <a:buNone/>
            </a:pPr>
            <a:endParaRPr lang="en-US" altLang="en-US" sz="1800" dirty="0" smtClean="0"/>
          </a:p>
          <a:p>
            <a:pPr marL="609600" indent="-609600" eaLnBrk="1" hangingPunct="1">
              <a:lnSpc>
                <a:spcPct val="80000"/>
              </a:lnSpc>
              <a:buFontTx/>
              <a:buNone/>
            </a:pPr>
            <a:endParaRPr lang="en-US" altLang="en-US" sz="1800" dirty="0" smtClean="0"/>
          </a:p>
          <a:p>
            <a:pPr marL="609600" indent="-609600" eaLnBrk="1" hangingPunct="1">
              <a:lnSpc>
                <a:spcPct val="80000"/>
              </a:lnSpc>
              <a:buFontTx/>
              <a:buNone/>
            </a:pPr>
            <a:endParaRPr lang="en-US" altLang="en-US" sz="700" dirty="0" smtClean="0"/>
          </a:p>
          <a:p>
            <a:pPr marL="609600" indent="-609600" eaLnBrk="1" hangingPunct="1">
              <a:lnSpc>
                <a:spcPct val="80000"/>
              </a:lnSpc>
              <a:buFontTx/>
              <a:buNone/>
            </a:pPr>
            <a:endParaRPr lang="en-US" altLang="en-US" sz="700" dirty="0" smtClean="0"/>
          </a:p>
          <a:p>
            <a:pPr marL="609600" indent="-609600" eaLnBrk="1" hangingPunct="1">
              <a:lnSpc>
                <a:spcPct val="80000"/>
              </a:lnSpc>
              <a:buFontTx/>
              <a:buNone/>
            </a:pPr>
            <a:r>
              <a:rPr lang="en-US" altLang="en-US" sz="800" dirty="0" smtClean="0"/>
              <a:t>	</a:t>
            </a:r>
          </a:p>
        </p:txBody>
      </p:sp>
      <p:sp>
        <p:nvSpPr>
          <p:cNvPr id="10244" name="Text Box 4"/>
          <p:cNvSpPr txBox="1">
            <a:spLocks noChangeArrowheads="1"/>
          </p:cNvSpPr>
          <p:nvPr/>
        </p:nvSpPr>
        <p:spPr bwMode="auto">
          <a:xfrm>
            <a:off x="6765925" y="5751513"/>
            <a:ext cx="1387475" cy="366712"/>
          </a:xfrm>
          <a:prstGeom prst="rect">
            <a:avLst/>
          </a:prstGeom>
          <a:noFill/>
          <a:ln w="9525">
            <a:noFill/>
            <a:miter lim="800000"/>
            <a:headEnd/>
            <a:tailEnd/>
          </a:ln>
          <a:effectLst/>
        </p:spPr>
        <p:txBody>
          <a:bodyPr>
            <a:spAutoFit/>
          </a:bodyPr>
          <a:lstStyle/>
          <a:p>
            <a:endParaRPr lang="en-US" altLang="en-US"/>
          </a:p>
        </p:txBody>
      </p:sp>
      <p:sp>
        <p:nvSpPr>
          <p:cNvPr id="10245" name="Text Box 5"/>
          <p:cNvSpPr txBox="1">
            <a:spLocks noChangeArrowheads="1"/>
          </p:cNvSpPr>
          <p:nvPr/>
        </p:nvSpPr>
        <p:spPr bwMode="auto">
          <a:xfrm>
            <a:off x="6400800" y="5791200"/>
            <a:ext cx="1022350" cy="366713"/>
          </a:xfrm>
          <a:prstGeom prst="rect">
            <a:avLst/>
          </a:prstGeom>
          <a:noFill/>
          <a:ln w="9525">
            <a:noFill/>
            <a:miter lim="800000"/>
            <a:headEnd/>
            <a:tailEnd/>
          </a:ln>
          <a:effectLst/>
        </p:spPr>
        <p:txBody>
          <a:bodyPr>
            <a:spAutoFit/>
          </a:bodyPr>
          <a:lstStyle/>
          <a:p>
            <a:endParaRPr lang="en-US"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651</TotalTime>
  <Words>1089</Words>
  <Application>Microsoft Office PowerPoint</Application>
  <PresentationFormat>On-screen Show (4:3)</PresentationFormat>
  <Paragraphs>149</Paragraphs>
  <Slides>21</Slides>
  <Notes>20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Default Design</vt:lpstr>
      <vt:lpstr>Academically Gifted and Talented Program for Greenwood District 50</vt:lpstr>
      <vt:lpstr>Academically Gifted and Talented Program for Greenwood District 50</vt:lpstr>
      <vt:lpstr>Changes to Regulation 43-220</vt:lpstr>
      <vt:lpstr>In Greenwood School District 50, gifted and talented students are provided the following program services:</vt:lpstr>
      <vt:lpstr>Slide 5</vt:lpstr>
      <vt:lpstr>The description of gifted and talented from the National Excellence Report(1995) is as follows:</vt:lpstr>
      <vt:lpstr>Screening</vt:lpstr>
      <vt:lpstr>Eligibility Criteria</vt:lpstr>
      <vt:lpstr>Eligibility Criteria</vt:lpstr>
      <vt:lpstr>Eligibility Criteria</vt:lpstr>
      <vt:lpstr>Curriculum Components</vt:lpstr>
      <vt:lpstr> ACTS  Arts, Communication, and Theatre School of  Greenwood School District 50 </vt:lpstr>
      <vt:lpstr> ACTS    Arts, Communication, and Theatre School of                     Greenwood School District 50 </vt:lpstr>
      <vt:lpstr> ACTS  Arts, Communication, and Theatre School of  Greenwood School District 50 </vt:lpstr>
      <vt:lpstr>AVID  Advancement via Individual Determination Magnet Program Greenwood School District 50</vt:lpstr>
      <vt:lpstr>AVID  Advancement via Individual Determination Magnet Program Greenwood School District 50</vt:lpstr>
      <vt:lpstr>AVID  Advancement via Individual Determination Magnet Program Greenwood School District 50</vt:lpstr>
      <vt:lpstr>STEMS  Science, Technology, Engineering, and Math Magnet Program Greenwood School District 50</vt:lpstr>
      <vt:lpstr>STEMS   Science, Technology, Engineering, and Math Magnet Program Greenwood School District 50</vt:lpstr>
      <vt:lpstr>STEMS  Science, Technology, Engineering, and Math Magnet Program Greenwood School District 50</vt:lpstr>
      <vt:lpstr>End of Module</vt:lpstr>
    </vt:vector>
  </TitlesOfParts>
  <Company>Greenwood School District 50</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Academically Gifted and Talented Program for Greenwood District 50</dc:title>
  <dc:creator>L10210</dc:creator>
  <cp:lastModifiedBy>Randy Vaughn</cp:lastModifiedBy>
  <cp:revision>48</cp:revision>
  <dcterms:created xsi:type="dcterms:W3CDTF">2005-06-15T17:16:31Z</dcterms:created>
  <dcterms:modified xsi:type="dcterms:W3CDTF">2014-09-30T17:34:44Z</dcterms:modified>
</cp:coreProperties>
</file>