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FFE0243-3E37-4A8E-9C40-4AB059B4A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410DA-114D-4A47-8BB3-2BA99005C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8286-8BE3-47C9-BB8E-9686321A2C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9AB9C-2973-4C78-B640-C4FA55EE25B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540A5-C770-4499-93A8-1EAAB127DE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4E78C-BC74-4941-B6D2-CB1CEE98D7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C21F-DC74-480F-B7AF-A98EC209E1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D4EA-0F9D-4494-8C61-6F9292C348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6C96F-7A12-4DC4-ABC5-5B8C6E2952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79B03-E6D0-418C-82D6-12E689BF54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EDEC9-292A-4F40-ADF6-C320B54E52D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A4669-D57C-448E-AFEF-C25AE391065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76845-35FC-42FD-A3EB-F21E081CC3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A17CE-F516-41E5-AA65-737BF862D4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5EB7D-527A-4CA7-8DD6-4E102E777A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66C66-06EE-4BF9-A182-AA76DFCD06C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E33AC-FF0D-4C46-B8B6-CE90BA83C7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F857F-3593-4913-B1C0-8FDA7EE3972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0FC53-6AC2-4587-B557-6D515E980BD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3C9AF-85F4-4738-9355-AA1F6C98E1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51B42-072E-4878-85D9-9EB99684374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2F30A-03F0-4B73-802B-9C39F262D2E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2BA5F-6441-41C2-BD81-2ECAEA68F1D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7F917-DA9A-4AE9-B29D-687EA509B4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9485-B8BF-4C4F-BAC9-3B00DC72D61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62482-73CE-4AFE-B621-0E36B5FCCB8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914F0-F29E-4A4C-A717-600C9A0F95A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36AA6-9B90-4137-B030-086C69684C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959D-1517-48F8-BB7B-84221409A02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EB25F-1B83-4B47-9868-7F550E565C7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0B63C-22FF-4764-81D6-5FCB0273921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110BA-8694-450B-9A81-DC6C86F331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F8DB-B51E-4B0C-906D-A19525AB6F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2131-D6EA-415A-8080-CD785DD991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C8B33-647B-47EF-95AD-187314E64F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EB4-6389-41C4-8B82-3CCAA801E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55878-DB9A-48EA-9D23-32F9037ED1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AE10-4707-4C07-8DD9-26F78C20F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16A79-70BC-4E5F-BB48-E7EF01FE49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F99B7-0E10-4F46-BBA7-F16F8F5E61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981C4-19CA-4A6A-BAA0-9E477DF91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AC6B6-1D6F-48DF-A447-38BAB5D58F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F6FD7-F84D-4602-B044-D894B520F4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0780C-4DA5-46FB-A8A9-849708B6B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40094-5DFD-435B-8D77-B2A361E4F3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1046F-A047-43EF-8F53-0E9583C445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D58A6-5657-4B32-8BCE-8E38486D3E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5AACAF-000D-4523-A083-395B1DBE9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FE29452-DA9C-41EB-B2D7-BB3DBDF4E8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n.org/" TargetMode="External"/><Relationship Id="rId4" Type="http://schemas.openxmlformats.org/officeDocument/2006/relationships/hyperlink" Target="http://www.osha.gov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609600"/>
            <a:ext cx="6629400" cy="3200400"/>
          </a:xfrm>
        </p:spPr>
        <p:txBody>
          <a:bodyPr/>
          <a:lstStyle/>
          <a:p>
            <a:pPr algn="l">
              <a:defRPr/>
            </a:pPr>
            <a:r>
              <a:rPr lang="en-US" smtClean="0">
                <a:latin typeface="Arial" charset="0"/>
              </a:rPr>
              <a:t>Greenwood School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District 50</a:t>
            </a:r>
            <a:br>
              <a:rPr lang="en-US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/>
            </a:r>
            <a:br>
              <a:rPr lang="en-US" sz="1800" smtClean="0">
                <a:latin typeface="Arial" charset="0"/>
              </a:rPr>
            </a:br>
            <a:r>
              <a:rPr lang="en-US" sz="4800" smtClean="0">
                <a:latin typeface="Arial" charset="0"/>
              </a:rPr>
              <a:t>OSHA UPDATE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391400" cy="1219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6000" dirty="0" smtClean="0">
                <a:latin typeface="Arial" charset="0"/>
              </a:rPr>
              <a:t>2014</a:t>
            </a:r>
            <a:endParaRPr lang="en-US" sz="60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600" dirty="0" smtClean="0">
                <a:latin typeface="Arial" charset="0"/>
              </a:rPr>
              <a:t>BLOODBORNE 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smtClean="0"/>
              <a:t> </a:t>
            </a:r>
            <a:r>
              <a:rPr lang="en-US" sz="2800" smtClean="0">
                <a:latin typeface="Arial" charset="0"/>
              </a:rPr>
              <a:t>Greenwood School District 50 has determined the following job categories to be “at risk” for occupational exposure: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05000"/>
            <a:ext cx="4114800" cy="46482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Athletic Directors, Trainers, and Coaches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Bus Drivers and Monitors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Case Managers</a:t>
            </a:r>
          </a:p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Custodians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First Responders  </a:t>
            </a:r>
            <a:r>
              <a:rPr lang="en-US" sz="1600" smtClean="0">
                <a:latin typeface="Arial" charset="0"/>
              </a:rPr>
              <a:t>(Those who are assigned to provide coverage in the school’s Health Room)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Guidance Counselors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Maintenance Personnel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Nurses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Psychologists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Speech Therapists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905000"/>
            <a:ext cx="4419600" cy="4724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Code Blue Team members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PE Teachers &amp;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Assistant 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Administrators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1800" smtClean="0">
                <a:latin typeface="Arial" charset="0"/>
              </a:rPr>
              <a:t>(if involved with discipline)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Health Occupations Instructors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Special Education Teachers of EMD, TMD, PMD, ED and their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Career Center Teachers working with potentially dangerous machinery</a:t>
            </a:r>
          </a:p>
          <a:p>
            <a:pPr>
              <a:lnSpc>
                <a:spcPct val="90000"/>
              </a:lnSpc>
              <a:defRPr/>
            </a:pPr>
            <a:endParaRPr lang="en-US" sz="22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20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Greenwood School District 50 has determined the following job categories to have some potential for occupational exposure: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4343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Shadow positions </a:t>
            </a:r>
            <a:r>
              <a:rPr lang="en-US" sz="2000" smtClean="0">
                <a:latin typeface="Arial" charset="0"/>
              </a:rPr>
              <a:t>(assigned to work with particular students)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Art Teachers </a:t>
            </a:r>
            <a:r>
              <a:rPr lang="en-US" sz="2000" smtClean="0">
                <a:latin typeface="Arial" charset="0"/>
              </a:rPr>
              <a:t>(who work with sharps such as sewing needles)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School Secretary </a:t>
            </a:r>
            <a:r>
              <a:rPr lang="en-US" sz="2000" smtClean="0">
                <a:latin typeface="Arial" charset="0"/>
              </a:rPr>
              <a:t>(who provides coverage for the Health Room)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Biology/Chemistry Lab Teachers </a:t>
            </a:r>
            <a:r>
              <a:rPr lang="en-US" sz="2000" smtClean="0">
                <a:latin typeface="Arial" charset="0"/>
              </a:rPr>
              <a:t>(who work with sharps such as scalpels)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Teachers of BIC or ISS</a:t>
            </a:r>
          </a:p>
          <a:p>
            <a:pPr>
              <a:defRPr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EXPOSURE CONTROL PLAN</a:t>
            </a:r>
            <a:r>
              <a:rPr lang="en-US" smtClean="0">
                <a:latin typeface="Arial" charset="0"/>
              </a:rPr>
              <a:t>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written to: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17725"/>
            <a:ext cx="7391400" cy="4283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MINIMIZE exposure to blood or other potentially infectious materials (OPIM)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MANAGE exposures properly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DESCRIBE engineering and work practice controls which reduce risk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PROVIDE information on the types, proper use, location, removal, handling, decontamination and disposal of personal protective equipment.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524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REVIEW TERMS THAT ARE LOCATED IN THE ECP</a:t>
            </a:r>
            <a:br>
              <a:rPr lang="en-US" sz="4000" smtClean="0">
                <a:latin typeface="Arial" charset="0"/>
              </a:rPr>
            </a:br>
            <a:endParaRPr lang="en-US" sz="4000" smtClean="0">
              <a:latin typeface="Arial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8001000" cy="4038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STANDARD PRECAUTIONS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AT-RISK EMPLOYEES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PPE	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WORK PRACTICE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ENGINEERING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OPIM – Other Potentially Infectious Material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 PEP – Post-Exposure Prophylaxis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STANDARD PRECAUTIONS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8077200" cy="4454525"/>
          </a:xfrm>
        </p:spPr>
        <p:txBody>
          <a:bodyPr/>
          <a:lstStyle/>
          <a:p>
            <a:pPr>
              <a:defRPr/>
            </a:pPr>
            <a:endParaRPr lang="en-US" sz="4000" smtClean="0">
              <a:latin typeface="Arial" charset="0"/>
            </a:endParaRPr>
          </a:p>
          <a:p>
            <a:pPr>
              <a:defRPr/>
            </a:pPr>
            <a:r>
              <a:rPr lang="en-US" sz="4000" smtClean="0">
                <a:latin typeface="Arial" charset="0"/>
              </a:rPr>
              <a:t>TREAT ALL BLOOD AND BODY FLUIDS AS IF THEY ARE KNOWN TO BE INFECTIOUS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55738" y="1397000"/>
          <a:ext cx="6234112" cy="4064000"/>
        </p:xfrm>
        <a:graphic>
          <a:graphicData uri="http://schemas.openxmlformats.org/presentationml/2006/ole">
            <p:oleObj spid="_x0000_s1026" name="Document" r:id="rId4" imgW="6233040" imgH="4064040" progId="Word.Document.8">
              <p:embed/>
            </p:oleObj>
          </a:graphicData>
        </a:graphic>
      </p:graphicFrame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AT-RISK EMPLOYEES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305800" cy="4454525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  <a:cs typeface="Arial" charset="0"/>
              </a:rPr>
              <a:t> THOSE EMPLOYEES WHO,  BY   NATURE OF THEIR TASKS HAVE THE POTENTIAL TO BE EXPOSED TO BLOOD, BODY FLUIDS, OR OTHER POTENTIALLY INFECTIOUS MATERIALS.</a:t>
            </a:r>
            <a:endParaRPr lang="en-US" sz="4000" smtClean="0"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4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3058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latin typeface="Arial" charset="0"/>
              </a:rPr>
              <a:t>PPE  =</a:t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PERSONAL PROTECTIVE EQUIPMENT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835525"/>
          </a:xfrm>
        </p:spPr>
        <p:txBody>
          <a:bodyPr/>
          <a:lstStyle/>
          <a:p>
            <a:pPr>
              <a:defRPr/>
            </a:pPr>
            <a:endParaRPr lang="en-US" dirty="0" smtClean="0">
              <a:latin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</a:rPr>
              <a:t>GLOVES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MASKS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EYE PROTECTION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FACE SHIELDS	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RESPIRATORS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GOWNS, APRONS, LAB COAT</a:t>
            </a: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WORK PRACTICE CONTROLS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987925"/>
          </a:xfrm>
        </p:spPr>
        <p:txBody>
          <a:bodyPr/>
          <a:lstStyle/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HAND WASHING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PROPER USE OF SHARPS CONTAINERS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STORAGE AND HANDLING OF CONTAMINATED EQUIPMENT	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NO EATING, DRINKING, SMOKING, HANDLING CONTACT LENSES AND APPLYING MAKE-UP IN WORK AREAS</a:t>
            </a: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ENGINEERING CONTROLS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71628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RESPIRATOR</a:t>
            </a:r>
          </a:p>
          <a:p>
            <a:pPr lvl="2"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MEDICAL SAFETY DEVICES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SHARPS CONTAINERS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DISINTEGRATOR PLUS---MAY BE PROVIDED BY STUDENT</a:t>
            </a:r>
          </a:p>
          <a:p>
            <a:pPr>
              <a:buFont typeface="Wingdings" pitchFamily="2" charset="2"/>
              <a:buNone/>
              <a:defRPr/>
            </a:pPr>
            <a:endParaRPr lang="en-US" sz="36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OPIM = </a:t>
            </a:r>
            <a:r>
              <a:rPr lang="en-US" sz="3600" smtClean="0">
                <a:latin typeface="Arial" charset="0"/>
              </a:rPr>
              <a:t>OTHER POTENTIALLY INFECTIOUS MATERIAL</a:t>
            </a:r>
            <a:r>
              <a:rPr lang="en-US" sz="4000" smtClean="0"/>
              <a:t>       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077200" cy="4038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800" smtClean="0"/>
              <a:t> </a:t>
            </a:r>
            <a:r>
              <a:rPr lang="en-US" sz="3600" smtClean="0">
                <a:latin typeface="Arial" charset="0"/>
              </a:rPr>
              <a:t>ANY BODY FLUID THAT IS GROSSLY CONTAMINATED WITH BLOOD OR ANY INTERNAL BODY CAVITY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5563" y="485775"/>
            <a:ext cx="5291137" cy="733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 smtClean="0">
                <a:latin typeface="Arial" charset="0"/>
              </a:rPr>
              <a:t>TOPICS	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41475"/>
            <a:ext cx="7162800" cy="4530725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OSHA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TERMS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UPDATES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B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C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HIV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REPORTING AN EXPOSURE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PEP = POST EXPOSURE PROPHYLAXIS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MEDICATION REGIMEN AVAILABLE AFTER AN EXPOSURE IF THE SOURCE IS POSITIVE FOR:</a:t>
            </a:r>
          </a:p>
          <a:p>
            <a:pPr lvl="1">
              <a:defRPr/>
            </a:pPr>
            <a:endParaRPr lang="en-US" sz="1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B</a:t>
            </a:r>
          </a:p>
          <a:p>
            <a:pPr lvl="1"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HIV – </a:t>
            </a:r>
            <a:r>
              <a:rPr lang="en-US" sz="2400" smtClean="0">
                <a:latin typeface="Arial" charset="0"/>
              </a:rPr>
              <a:t>SEVERAL MEDICATIONS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C – </a:t>
            </a:r>
            <a:r>
              <a:rPr lang="en-US" sz="2400" smtClean="0">
                <a:latin typeface="Arial" charset="0"/>
              </a:rPr>
              <a:t>CURRENTLY NO PEP AVAILABLE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BBPs:  BLOOD, “BODY FLUIDS”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458200" cy="5216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BLOOD,  GENITAL  SECRETIONS, OR INTERNAL  BODY  CAVITY  FLUIDS</a:t>
            </a:r>
          </a:p>
          <a:p>
            <a:pPr>
              <a:lnSpc>
                <a:spcPct val="80000"/>
              </a:lnSpc>
              <a:defRPr/>
            </a:pPr>
            <a:endParaRPr lang="en-US" sz="14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“VISIBLY (GROSSLY) BLOODY FLUIDS”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smtClean="0">
                <a:latin typeface="Arial" charset="0"/>
              </a:rPr>
              <a:t>NOT</a:t>
            </a:r>
            <a:r>
              <a:rPr lang="en-US" sz="2800" smtClean="0">
                <a:latin typeface="Arial" charset="0"/>
              </a:rPr>
              <a:t>:  SALIVA,  TEARS,  URINE,  FECES, VOMITUS, SPUTUM--- UNLESS GROSSLY CONTAMINATED WITH BLOOD</a:t>
            </a:r>
          </a:p>
          <a:p>
            <a:pPr>
              <a:lnSpc>
                <a:spcPct val="80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u="sng" smtClean="0">
                <a:latin typeface="Arial" charset="0"/>
              </a:rPr>
              <a:t>PORTAL  OF  ENTRY</a:t>
            </a:r>
            <a:r>
              <a:rPr lang="en-US" sz="2800" smtClean="0">
                <a:latin typeface="Arial" charset="0"/>
              </a:rPr>
              <a:t>  IS NECESSARY FOR A BONA FIDE EXPOSURE (IE: FRESH, OPEN WOUND)   “CONTACT WITH  INTACT SKIN NOT NORMALLY A RISK FOR BBP”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CDC MMWR JUNE 29, 2001 – (P.3)</a:t>
            </a:r>
          </a:p>
          <a:p>
            <a:pPr lvl="4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00" smtClean="0">
                <a:latin typeface="Arial" charset="0"/>
              </a:rPr>
              <a:t>						</a:t>
            </a:r>
            <a:r>
              <a:rPr lang="en-US" sz="1200" smtClean="0">
                <a:latin typeface="Arial" charset="0"/>
              </a:rPr>
              <a:t>R. BALL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BBP’s: BLOOD/BODY FLUIDS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4454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 IF SALIVA, TEARS, URINE, FECES, VOMITUS, SWEAT OR SPUTUM IS GROSSLY BLOODY THEN….. IT IS CONSIDERED CONTAMINATED 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OTHERWISE, </a:t>
            </a:r>
            <a:r>
              <a:rPr lang="en-US" sz="4000" u="sng" smtClean="0">
                <a:latin typeface="Arial" charset="0"/>
              </a:rPr>
              <a:t>NO</a:t>
            </a:r>
            <a:r>
              <a:rPr lang="en-US" sz="4000" smtClean="0">
                <a:latin typeface="Arial" charset="0"/>
              </a:rPr>
              <a:t> RISK   </a:t>
            </a:r>
            <a:r>
              <a:rPr lang="en-US" sz="2800" smtClean="0">
                <a:latin typeface="Arial" charset="0"/>
              </a:rPr>
              <a:t>(NOT A BBP EXPOSURE).</a:t>
            </a: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04800"/>
            <a:ext cx="8331200" cy="990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latin typeface="Arial" charset="0"/>
              </a:rPr>
              <a:t>TERMINOLOGY:</a:t>
            </a:r>
            <a:endParaRPr lang="en-US" sz="4000" smtClean="0">
              <a:latin typeface="Arial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898775" y="1376363"/>
            <a:ext cx="5662613" cy="100012"/>
          </a:xfrm>
          <a:prstGeom prst="flowChartAlternateProcess">
            <a:avLst/>
          </a:prstGeom>
          <a:gradFill rotWithShape="0">
            <a:gsLst>
              <a:gs pos="0">
                <a:srgbClr val="00FF00"/>
              </a:gs>
              <a:gs pos="100000">
                <a:srgbClr val="FF272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22300" y="1376363"/>
            <a:ext cx="2355850" cy="100012"/>
          </a:xfrm>
          <a:prstGeom prst="flowChartAlternateProcess">
            <a:avLst/>
          </a:prstGeom>
          <a:gradFill rotWithShape="0">
            <a:gsLst>
              <a:gs pos="0">
                <a:srgbClr val="003399"/>
              </a:gs>
              <a:gs pos="100000">
                <a:srgbClr val="00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609600" y="1931988"/>
            <a:ext cx="8128000" cy="3935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EXPOSURE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 a </a:t>
            </a:r>
            <a:r>
              <a:rPr lang="en-US" sz="2800" b="1" u="sng">
                <a:latin typeface="Arial" charset="0"/>
              </a:rPr>
              <a:t>behavioral</a:t>
            </a:r>
            <a:r>
              <a:rPr lang="en-US" sz="2800" b="1">
                <a:latin typeface="Arial" charset="0"/>
              </a:rPr>
              <a:t> event/ incident 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needlestick, mucous membrane splash)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INFECTION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biologic/ immunologic</a:t>
            </a:r>
            <a:r>
              <a:rPr lang="en-US" sz="2800" b="1">
                <a:latin typeface="Arial" charset="0"/>
              </a:rPr>
              <a:t> event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 growth of organism,  antibody response	= seroconversion)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DISEASE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clinical</a:t>
            </a:r>
            <a:r>
              <a:rPr lang="en-US" sz="2800" b="1">
                <a:latin typeface="Arial" charset="0"/>
              </a:rPr>
              <a:t> event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symptoms and/or signs of the infection)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/>
            <a:r>
              <a:rPr lang="en-US" sz="1200">
                <a:solidFill>
                  <a:schemeClr val="accent2"/>
                </a:solidFill>
              </a:rPr>
              <a:t>R. Ball, MD, 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B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SYMPTOMS – NONE to </a:t>
            </a:r>
            <a:r>
              <a:rPr lang="en-US" sz="2400" smtClean="0">
                <a:latin typeface="Arial" charset="0"/>
                <a:cs typeface="Times New Roman" pitchFamily="18" charset="0"/>
              </a:rPr>
              <a:t>MILD to </a:t>
            </a:r>
            <a:r>
              <a:rPr lang="en-US" sz="2400" smtClean="0">
                <a:latin typeface="Arial" charset="0"/>
              </a:rPr>
              <a:t>SEVERE 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CHRONIC CARRIERS (5%) CAN DEVELOP CHRONIC LIVER DISEASE AND CAN INFECT  OTHERS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95% SPONTANEOUS RESOLUTION	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60-90 DAYS.  RANGE 45-180 DAYS.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HEPATITIS B VACCINE – PROVIDES IMMUNITY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C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CAN LEAD TO CIRRHOSIS AND CANCER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LEADING INDICATOR FOR LIVER TRANSPLANT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FLU-LIKE SYMPTOMS OR NO SYMPTOMS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6-7 WEEKS.  RANGE 2-26 WEEKS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NO VACCINE OR PEP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HEPATITIS C VIRUS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4454525"/>
          </a:xfrm>
        </p:spPr>
        <p:txBody>
          <a:bodyPr/>
          <a:lstStyle/>
          <a:p>
            <a:pPr algn="ctr">
              <a:defRPr/>
            </a:pPr>
            <a:r>
              <a:rPr lang="en-US" sz="4000" u="sng" smtClean="0">
                <a:latin typeface="Arial" charset="0"/>
              </a:rPr>
              <a:t>CLINICAL</a:t>
            </a:r>
            <a:r>
              <a:rPr lang="en-US" sz="4000" smtClean="0">
                <a:latin typeface="Arial" charset="0"/>
              </a:rPr>
              <a:t>:</a:t>
            </a:r>
            <a:r>
              <a:rPr lang="en-US" sz="3600" smtClean="0">
                <a:latin typeface="Arial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 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60-70% - No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10-20% - Mild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20-30% - Symptoms (Jaundice)</a:t>
            </a:r>
          </a:p>
          <a:p>
            <a:pPr lvl="1">
              <a:buFont typeface="Wingdings" pitchFamily="2" charset="2"/>
              <a:buNone/>
              <a:defRPr/>
            </a:pPr>
            <a:endParaRPr lang="en-US" sz="32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85% become chronic (lifelong) carriers!</a:t>
            </a:r>
            <a:endParaRPr lang="en-US" u="sng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10001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HEPATITIS C VIRUS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600" b="1" u="sng" smtClean="0">
                <a:latin typeface="Arial" charset="0"/>
              </a:rPr>
              <a:t>RISK FACTORS</a:t>
            </a:r>
            <a:r>
              <a:rPr lang="en-US" sz="2800" b="1" u="sng" smtClean="0"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(90% New Acute HepC) – diagnosed cases: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Injecting drug use (~60%)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sexual exposures (~15%)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transfusions (~1% - prev. 10% prior to 1992)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occupational (HCWs – 1-2%)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unknown (10-20%) 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3-4 million chronic carriers in USA (CDC)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36, 000 new infections annually in US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50,000-70,000 cases estimated in South Carolina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19125"/>
            <a:ext cx="7391400" cy="4667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WHAT IS HIV/AIDS?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5867400"/>
          </a:xfrm>
        </p:spPr>
        <p:txBody>
          <a:bodyPr/>
          <a:lstStyle/>
          <a:p>
            <a:pPr algn="ctr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z="2000" smtClean="0"/>
              <a:t> </a:t>
            </a:r>
            <a:r>
              <a:rPr lang="en-US" smtClean="0">
                <a:latin typeface="Arial" charset="0"/>
              </a:rPr>
              <a:t>HIV = VIRUS THAT CAUSES AIDS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Human Immunodeficiency Virus destroys T Cells  </a:t>
            </a:r>
            <a:r>
              <a:rPr lang="en-US" sz="2200" smtClean="0">
                <a:latin typeface="Arial" charset="0"/>
              </a:rPr>
              <a:t>(Necessary for Healthy Immune System)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 INCUBATION PERIOD: </a:t>
            </a:r>
            <a:r>
              <a:rPr lang="en-US" sz="2400" smtClean="0">
                <a:latin typeface="Arial" charset="0"/>
              </a:rPr>
              <a:t>Conversion to HIV + Within 25 Days to 3 months.  Rarely Longer Than 6 Months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Can  Be HIV POSITIVE But Not Have AIDS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PEP is available – initiate as soon as possible.    The interval after which there is no benefit for humans is undefined.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AIDS = ACQUIRED  IMMUNODEFICIENCY SYNDROME</a:t>
            </a:r>
            <a:br>
              <a:rPr lang="en-US" sz="3600" smtClean="0">
                <a:latin typeface="Arial" charset="0"/>
              </a:rPr>
            </a:br>
            <a:endParaRPr lang="en-US" sz="3600" smtClean="0">
              <a:latin typeface="Arial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819400"/>
            <a:ext cx="8534400" cy="4454525"/>
          </a:xfrm>
        </p:spPr>
        <p:txBody>
          <a:bodyPr/>
          <a:lstStyle/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½  People with HIV develop AIDS within 10 Years</a:t>
            </a:r>
          </a:p>
          <a:p>
            <a:pPr lvl="2" algn="ctr">
              <a:defRPr/>
            </a:pPr>
            <a:endParaRPr lang="en-US" sz="2800" smtClean="0">
              <a:latin typeface="Arial" charset="0"/>
            </a:endParaRPr>
          </a:p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HIV + Opportunistic Diseases &amp; Destroyed T Cells = AIDS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6600" dirty="0" smtClean="0">
                <a:latin typeface="Arial" charset="0"/>
              </a:rPr>
              <a:t>OBJECTIVES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36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have a basic understanding of </a:t>
            </a:r>
            <a:r>
              <a:rPr lang="en-US" sz="3600" dirty="0" err="1" smtClean="0">
                <a:latin typeface="Arial" charset="0"/>
              </a:rPr>
              <a:t>bloodborne</a:t>
            </a:r>
            <a:r>
              <a:rPr lang="en-US" sz="3600" dirty="0" smtClean="0">
                <a:latin typeface="Arial" charset="0"/>
              </a:rPr>
              <a:t> pathogens and the role of Greenwood School District 50 and OSHA.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protect our employees and understand how to report an exposure.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RISK OF INFECTION WITH  HEP C, HEP B, and HIV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ONE NEEDLESTICK EXPOSURE-------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B-30%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C- 1-3%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HIV- .3%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MUCOUS MEMBRANE EXPOSURE,</a:t>
            </a:r>
            <a:r>
              <a:rPr lang="en-US" sz="2800" u="sng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EXAMPLE - SPLASH---------</a:t>
            </a:r>
            <a:endParaRPr lang="en-US" sz="2400" b="1" u="sng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 – 10%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 1%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 .1 %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300" smtClean="0">
                <a:latin typeface="Arial" charset="0"/>
              </a:rPr>
              <a:t>HEPATITIS B, HEPATITIS C &amp; HIV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4683125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Life-threatening BBP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Transmitted through exposure to blood and other infectious body fluids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Anyone with occupational exposure is at risk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Workers must use PPE and engineering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latin typeface="Arial" charset="0"/>
              </a:rPr>
              <a:t>OCCUPATIONAL   EXPOSURES:</a:t>
            </a:r>
            <a:br>
              <a:rPr lang="en-US" sz="28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EMPLOYEE’S   RESPONSIBILITIES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8610600" cy="3962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BASIC BBP </a:t>
            </a:r>
            <a:r>
              <a:rPr lang="en-US" sz="2800" smtClean="0">
                <a:latin typeface="Arial" charset="0"/>
              </a:rPr>
              <a:t>(HBV, HCV, HIV)</a:t>
            </a:r>
            <a:r>
              <a:rPr lang="en-US" sz="3000" smtClean="0">
                <a:latin typeface="Arial" charset="0"/>
              </a:rPr>
              <a:t> ISSUES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ATTEND  ANNUAL   BBP  TRAINING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WHAT IS  A BONA  FIDE EXPOSURE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REPORT IT  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If you don’t know, ASK!</a:t>
            </a:r>
          </a:p>
          <a:p>
            <a:pPr lvl="4"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600" smtClean="0">
                <a:latin typeface="Arial" charset="0"/>
              </a:rPr>
              <a:t>						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IF YOU THINK YOU HAVE BEEN EXPOSED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124200"/>
            <a:ext cx="6477000" cy="3352800"/>
          </a:xfrm>
        </p:spPr>
        <p:txBody>
          <a:bodyPr/>
          <a:lstStyle/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</a:t>
            </a:r>
            <a:r>
              <a:rPr lang="en-US" sz="3600" smtClean="0">
                <a:latin typeface="Arial" charset="0"/>
              </a:rPr>
              <a:t> TAKE CARE OF YOURSELF and</a:t>
            </a:r>
          </a:p>
          <a:p>
            <a:pPr algn="l">
              <a:defRPr/>
            </a:pPr>
            <a:r>
              <a:rPr lang="en-US" sz="3600" smtClean="0">
                <a:latin typeface="Arial" charset="0"/>
              </a:rPr>
              <a:t> </a:t>
            </a:r>
          </a:p>
          <a:p>
            <a:pPr algn="l">
              <a:defRPr/>
            </a:pPr>
            <a:endParaRPr lang="en-US" sz="3600" i="1" smtClean="0">
              <a:latin typeface="Arial" charset="0"/>
            </a:endParaRPr>
          </a:p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 </a:t>
            </a:r>
            <a:r>
              <a:rPr lang="en-US" sz="3600" smtClean="0">
                <a:latin typeface="Arial" charset="0"/>
              </a:rPr>
              <a:t>NOTIFY YOUR SUPERVISOR</a:t>
            </a: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1066800"/>
          </a:xfrm>
        </p:spPr>
        <p:txBody>
          <a:bodyPr/>
          <a:lstStyle/>
          <a:p>
            <a:pPr algn="l">
              <a:defRPr/>
            </a:pPr>
            <a:r>
              <a:rPr lang="en-US" sz="3200" b="1" smtClean="0">
                <a:latin typeface="Arial" charset="0"/>
              </a:rPr>
              <a:t>BBPs:  4  BASIC  REQUIREMENTS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10600" cy="4419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4  BASIC  </a:t>
            </a:r>
            <a:r>
              <a:rPr lang="en-US" sz="2400" u="sng" smtClean="0">
                <a:latin typeface="Arial" charset="0"/>
              </a:rPr>
              <a:t>MEDICAL</a:t>
            </a:r>
            <a:r>
              <a:rPr lang="en-US" sz="2400" smtClean="0">
                <a:latin typeface="Arial" charset="0"/>
              </a:rPr>
              <a:t>  REQUIREMENTS  TO  VALIDATE  AN  OCCUPATIONAL  EXPOSURE  CAUSING  THE  INFECTION  </a:t>
            </a:r>
            <a:r>
              <a:rPr lang="en-US" sz="2000" smtClean="0">
                <a:latin typeface="Arial" charset="0"/>
              </a:rPr>
              <a:t>(i.e., WORK. COMP.):</a:t>
            </a:r>
          </a:p>
          <a:p>
            <a:pPr>
              <a:lnSpc>
                <a:spcPct val="80000"/>
              </a:lnSpc>
              <a:defRPr/>
            </a:pPr>
            <a:endParaRPr lang="en-US" sz="2800" smtClean="0">
              <a:latin typeface="Arial" charset="0"/>
            </a:endParaRP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1. DOCUMENTED  BONA  FIDE   EXPOSURE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2.  SOURCE  PATIENT  (+)  FOR  BBP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3.  EXPOSED  EMPLOYEE BASELINE TEST  (-)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4.  EXPOSED  EMPLOYEE  FOLLOWUP  TEST  (+)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mtClean="0">
                <a:latin typeface="Arial" charset="0"/>
              </a:rPr>
              <a:t>						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900" smtClean="0">
                <a:latin typeface="Arial" charset="0"/>
              </a:rPr>
              <a:t>						ROBERT BALL</a:t>
            </a:r>
          </a:p>
          <a:p>
            <a:pPr>
              <a:lnSpc>
                <a:spcPct val="80000"/>
              </a:lnSpc>
              <a:defRPr/>
            </a:pPr>
            <a:endParaRPr lang="en-US" sz="9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RESOURCE WEBSITES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41475"/>
            <a:ext cx="8153400" cy="48355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hlinkClick r:id="rId3"/>
              </a:rPr>
              <a:t>www.cdc.gov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4"/>
              </a:rPr>
              <a:t>www.osha.gov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5"/>
              </a:rPr>
              <a:t>www.nasn.org</a:t>
            </a:r>
            <a:r>
              <a:rPr lang="en-US" smtClean="0">
                <a:latin typeface="Arial" charset="0"/>
              </a:rPr>
              <a:t> -</a:t>
            </a:r>
            <a:r>
              <a:rPr lang="en-US" sz="2000" smtClean="0">
                <a:latin typeface="Arial" charset="0"/>
              </a:rPr>
              <a:t>National Association of School Nurses</a:t>
            </a:r>
          </a:p>
          <a:p>
            <a:pPr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Implementing OSHA Standards in a School Setting</a:t>
            </a:r>
          </a:p>
          <a:p>
            <a:pPr lvl="1">
              <a:defRPr/>
            </a:pPr>
            <a:endParaRPr lang="en-US" sz="18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Occupational Exposure to BBP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smtClean="0"/>
              <a:t>End of Module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1431925" y="2816225"/>
            <a:ext cx="6894513" cy="3259138"/>
          </a:xfrm>
        </p:spPr>
        <p:txBody>
          <a:bodyPr/>
          <a:lstStyle/>
          <a:p>
            <a:pPr lvl="4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dirty="0" smtClean="0">
                <a:hlinkClick r:id="rId3"/>
              </a:rPr>
              <a:t> </a:t>
            </a:r>
            <a:r>
              <a:rPr lang="en-US" sz="4800" dirty="0" smtClean="0"/>
              <a:t>to return to the Employee Training Page          </a:t>
            </a:r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3838"/>
            <a:ext cx="4783138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charset="0"/>
              </a:rPr>
              <a:t>   </a:t>
            </a:r>
            <a:r>
              <a:rPr lang="en-US" sz="4400" dirty="0" smtClean="0">
                <a:latin typeface="Arial" charset="0"/>
              </a:rPr>
              <a:t>1. It is an OSHA Federal requirement.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charset="0"/>
              </a:rPr>
              <a:t> 2. Through education and understanding, employees will be better protected and the risk of an exposure can be reduced.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219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chemeClr val="accent1">
                    <a:satMod val="150000"/>
                  </a:schemeClr>
                </a:solidFill>
                <a:latin typeface="Arial" charset="0"/>
                <a:ea typeface="+mj-ea"/>
                <a:cs typeface="+mj-cs"/>
              </a:rPr>
              <a:t>Why?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"/>
            <a:ext cx="8077200" cy="5181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Arial" charset="0"/>
              </a:rPr>
              <a:t>29 CFR 1910.1030</a:t>
            </a:r>
          </a:p>
          <a:p>
            <a:pPr>
              <a:defRPr/>
            </a:pPr>
            <a:r>
              <a:rPr lang="en-US" sz="4000" dirty="0" err="1" smtClean="0">
                <a:latin typeface="Arial" charset="0"/>
              </a:rPr>
              <a:t>Bloodborne</a:t>
            </a:r>
            <a:r>
              <a:rPr lang="en-US" sz="4000" dirty="0" smtClean="0">
                <a:latin typeface="Arial" charset="0"/>
              </a:rPr>
              <a:t> Pathogens Standard</a:t>
            </a:r>
          </a:p>
          <a:p>
            <a:pPr>
              <a:defRPr/>
            </a:pPr>
            <a:r>
              <a:rPr lang="en-US" sz="2400" dirty="0" smtClean="0">
                <a:latin typeface="Arial" charset="0"/>
              </a:rPr>
              <a:t>Federal Register - December 6, 1991</a:t>
            </a:r>
          </a:p>
          <a:p>
            <a:pPr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57200" y="381000"/>
            <a:ext cx="8001000" cy="30194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6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does it mean?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Mandates   rules  for  employers   to protect  workers  from occupational  exposure  to  blood  and other  body  fluids   that  potentially contain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bloodborne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pathogens.</a:t>
            </a: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391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BBP TRAINING IS MANDATORY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676400"/>
            <a:ext cx="7010400" cy="3429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latin typeface="Arial" charset="0"/>
              </a:rPr>
              <a:t>UPON EMPLOYMENT for new hires</a:t>
            </a:r>
          </a:p>
          <a:p>
            <a:pPr algn="ctr">
              <a:defRPr/>
            </a:pPr>
            <a:r>
              <a:rPr lang="en-US" sz="4000" dirty="0" smtClean="0">
                <a:latin typeface="Arial" charset="0"/>
              </a:rPr>
              <a:t>and ANNUALLY for employees at risk of BBP exposure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1628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BBP TRAINING INCLUDES: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41475"/>
            <a:ext cx="8610600" cy="4454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defRPr/>
            </a:pPr>
            <a:r>
              <a:rPr lang="en-US" sz="3400" smtClean="0">
                <a:latin typeface="Arial" charset="0"/>
              </a:rPr>
              <a:t>NEW HIRE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ANNUAL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AVAILABILITY OF PPE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OFFERING OF HEPATITIS B TO AT RISK EMPLOYEES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PROPER REPORTING OF BLOOD/BODY FLUID EXPOSURES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TRAINING CHECKLIST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36763"/>
            <a:ext cx="7391400" cy="4364037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Required elements for training</a:t>
            </a:r>
          </a:p>
          <a:p>
            <a:pPr>
              <a:defRPr/>
            </a:pPr>
            <a:r>
              <a:rPr lang="en-US" sz="3600" smtClean="0">
                <a:latin typeface="Arial" charset="0"/>
              </a:rPr>
              <a:t>See handout – “Annual Bloodborne Pathogens Training Checklist”</a:t>
            </a:r>
          </a:p>
        </p:txBody>
      </p:sp>
      <p:pic>
        <p:nvPicPr>
          <p:cNvPr id="11268" name="Picture 4" descr="Sample 2 Biohazard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OFFERING HEPATITIS B IMMUNIZATION</a:t>
            </a:r>
            <a:r>
              <a:rPr lang="en-US" sz="3600" smtClean="0"/>
              <a:t> 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“High risk” employees are determined by School District policy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BBP Training – offer Hep B series within 10 days of BBP training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Hep B Series – 0 – 1 month – 5 months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If you have had the Hep B Series, please provide documentation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To schedule the Hep B Series, please contact your school nurse, supervisor, or Assistant Superintendent for Human Resources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1354</Words>
  <Application>Microsoft Office PowerPoint</Application>
  <PresentationFormat>On-screen Show (4:3)</PresentationFormat>
  <Paragraphs>293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Module</vt:lpstr>
      <vt:lpstr>Document</vt:lpstr>
      <vt:lpstr>Greenwood School  District 50  OSHA UPDATE</vt:lpstr>
      <vt:lpstr>TOPICS </vt:lpstr>
      <vt:lpstr>OBJECTIVES</vt:lpstr>
      <vt:lpstr> </vt:lpstr>
      <vt:lpstr>Slide 5</vt:lpstr>
      <vt:lpstr>BBP TRAINING IS MANDATORY</vt:lpstr>
      <vt:lpstr>BBP TRAINING INCLUDES:</vt:lpstr>
      <vt:lpstr>BLOODBORNE PATHOGENS TRAINING CHECKLIST</vt:lpstr>
      <vt:lpstr>OFFERING HEPATITIS B IMMUNIZATION </vt:lpstr>
      <vt:lpstr> Greenwood School District 50 has determined the following job categories to be “at risk” for occupational exposure:</vt:lpstr>
      <vt:lpstr>Greenwood School District 50 has determined the following job categories to have some potential for occupational exposure:</vt:lpstr>
      <vt:lpstr>EXPOSURE CONTROL PLAN  is written to:</vt:lpstr>
      <vt:lpstr>REVIEW TERMS THAT ARE LOCATED IN THE ECP </vt:lpstr>
      <vt:lpstr>STANDARD PRECAUTIONS</vt:lpstr>
      <vt:lpstr>AT-RISK EMPLOYEES</vt:lpstr>
      <vt:lpstr>PPE  = PERSONAL PROTECTIVE EQUIPMENT</vt:lpstr>
      <vt:lpstr>WORK PRACTICE CONTROLS</vt:lpstr>
      <vt:lpstr>ENGINEERING CONTROLS</vt:lpstr>
      <vt:lpstr>OPIM = OTHER POTENTIALLY INFECTIOUS MATERIAL        </vt:lpstr>
      <vt:lpstr>PEP = POST EXPOSURE PROPHYLAXIS</vt:lpstr>
      <vt:lpstr>BBPs:  BLOOD, “BODY FLUIDS”</vt:lpstr>
      <vt:lpstr>BBP’s: BLOOD/BODY FLUIDS</vt:lpstr>
      <vt:lpstr>TERMINOLOGY:</vt:lpstr>
      <vt:lpstr>WHAT IS HEPATITIS B</vt:lpstr>
      <vt:lpstr>WHAT IS HEPATITIS C</vt:lpstr>
      <vt:lpstr>HEPATITIS C VIRUS</vt:lpstr>
      <vt:lpstr>HEPATITIS C VIRUS</vt:lpstr>
      <vt:lpstr>WHAT IS HIV/AIDS?</vt:lpstr>
      <vt:lpstr>AIDS = ACQUIRED  IMMUNODEFICIENCY SYNDROME </vt:lpstr>
      <vt:lpstr>RISK OF INFECTION WITH  HEP C, HEP B, and HIV</vt:lpstr>
      <vt:lpstr>HEPATITIS B, HEPATITIS C &amp; HIV</vt:lpstr>
      <vt:lpstr>OCCUPATIONAL   EXPOSURES: EMPLOYEE’S   RESPONSIBILITIES</vt:lpstr>
      <vt:lpstr>IF YOU THINK YOU HAVE BEEN EXPOSED</vt:lpstr>
      <vt:lpstr>BBPs:  4  BASIC  REQUIREMENTS</vt:lpstr>
      <vt:lpstr>RESOURCE WEBSITES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Greenwood School  District 50  OSHA UPDATE</dc:title>
  <dc:creator>Greenwood School District 50</dc:creator>
  <cp:lastModifiedBy>Randy Vaughn</cp:lastModifiedBy>
  <cp:revision>12</cp:revision>
  <dcterms:created xsi:type="dcterms:W3CDTF">2009-07-28T14:39:49Z</dcterms:created>
  <dcterms:modified xsi:type="dcterms:W3CDTF">2014-07-29T18:01:24Z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