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319" r:id="rId2"/>
    <p:sldId id="266" r:id="rId3"/>
    <p:sldId id="256" r:id="rId4"/>
    <p:sldId id="257" r:id="rId5"/>
    <p:sldId id="351" r:id="rId6"/>
    <p:sldId id="258" r:id="rId7"/>
    <p:sldId id="338" r:id="rId8"/>
    <p:sldId id="259" r:id="rId9"/>
    <p:sldId id="344" r:id="rId10"/>
    <p:sldId id="357" r:id="rId11"/>
    <p:sldId id="359" r:id="rId12"/>
    <p:sldId id="358" r:id="rId13"/>
    <p:sldId id="360" r:id="rId14"/>
    <p:sldId id="361" r:id="rId15"/>
    <p:sldId id="289" r:id="rId16"/>
    <p:sldId id="352" r:id="rId17"/>
    <p:sldId id="353" r:id="rId18"/>
    <p:sldId id="35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6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75FCF5B-2557-4D41-B8B5-548A651D6E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A1EDA44-3012-4381-A758-4CDAF323796E}" type="slidenum">
              <a:rPr lang="en-US" smtClean="0"/>
              <a:pPr/>
              <a:t>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F8A9070-8C47-409B-88D4-389C85B8C5F0}" type="slidenum">
              <a:rPr lang="en-US" smtClean="0"/>
              <a:pPr/>
              <a:t>10</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F8A9070-8C47-409B-88D4-389C85B8C5F0}" type="slidenum">
              <a:rPr lang="en-US" smtClean="0"/>
              <a:pPr/>
              <a:t>11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F8A9070-8C47-409B-88D4-389C85B8C5F0}" type="slidenum">
              <a:rPr lang="en-US" smtClean="0"/>
              <a:pPr/>
              <a:t>12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F8A9070-8C47-409B-88D4-389C85B8C5F0}" type="slidenum">
              <a:rPr lang="en-US" smtClean="0"/>
              <a:pPr/>
              <a:t>13</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F8A9070-8C47-409B-88D4-389C85B8C5F0}" type="slidenum">
              <a:rPr lang="en-US" smtClean="0"/>
              <a:pPr/>
              <a:t>14</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2012DC5-9A3B-4894-B712-56057B7F1C59}" type="slidenum">
              <a:rPr lang="en-US" smtClean="0"/>
              <a:pPr/>
              <a:t>15</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810E362-9020-4C45-B481-CC2C6EF6DAF5}" type="slidenum">
              <a:rPr lang="en-US" smtClean="0"/>
              <a:pPr/>
              <a:t>18</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5C3A8A6-04C8-4B35-A49A-FC8A6C258E01}" type="slidenum">
              <a:rPr lang="en-US" smtClean="0"/>
              <a:pPr/>
              <a:t>2</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FBE0252-7CAE-4EB5-8A26-D9126C15E007}" type="slidenum">
              <a:rPr lang="en-US" smtClean="0"/>
              <a:pPr/>
              <a:t>3</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07860D-8A59-4C4F-9100-8EE4041B4455}" type="slidenum">
              <a:rPr lang="en-US" smtClean="0"/>
              <a:pPr/>
              <a:t>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0096342-8C69-4B9F-9B8F-FDF509CD0BC3}"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5268D07-917B-41A8-8122-EDDBE85BCDDF}" type="slidenum">
              <a:rPr lang="en-US" smtClean="0"/>
              <a:pPr/>
              <a:t>6</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5023E43-7E20-4350-BF6D-AAFE51E93C24}"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A2FC0D-375F-4B70-AF70-4597C6E333B2}" type="slidenum">
              <a:rPr lang="en-US" smtClean="0"/>
              <a:pPr/>
              <a:t>8</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F8A9070-8C47-409B-88D4-389C85B8C5F0}" type="slidenum">
              <a:rPr lang="en-US" smtClean="0"/>
              <a:pPr/>
              <a:t>9</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895600"/>
            <a:ext cx="7772400" cy="704850"/>
          </a:xfrm>
        </p:spPr>
        <p:txBody>
          <a:bodyPr/>
          <a:lstStyle>
            <a:lvl1pPr>
              <a:defRPr/>
            </a:lvl1pPr>
          </a:lstStyle>
          <a:p>
            <a:r>
              <a:rPr lang="en-US" smtClean="0"/>
              <a:t>Click to edit Master title style</a:t>
            </a:r>
            <a:endParaRPr lang="en-US"/>
          </a:p>
        </p:txBody>
      </p:sp>
      <p:sp>
        <p:nvSpPr>
          <p:cNvPr id="7171" name="Rectangle 3"/>
          <p:cNvSpPr>
            <a:spLocks noGrp="1" noChangeArrowheads="1"/>
          </p:cNvSpPr>
          <p:nvPr>
            <p:ph type="subTitle" idx="1"/>
          </p:nvPr>
        </p:nvSpPr>
        <p:spPr>
          <a:xfrm>
            <a:off x="685800" y="3581400"/>
            <a:ext cx="7086600" cy="762000"/>
          </a:xfrm>
        </p:spPr>
        <p:txBody>
          <a:bodyPr/>
          <a:lstStyle>
            <a:lvl1pPr marL="0" indent="0">
              <a:buFontTx/>
              <a:buNone/>
              <a:defRPr/>
            </a:lvl1pPr>
          </a:lstStyle>
          <a:p>
            <a:r>
              <a:rPr lang="en-US" smtClean="0"/>
              <a:t>Click to edit Master subtitle style</a:t>
            </a:r>
            <a:endParaRPr lang="en-US"/>
          </a:p>
        </p:txBody>
      </p:sp>
      <p:sp>
        <p:nvSpPr>
          <p:cNvPr id="7172" name="Rectangle 4"/>
          <p:cNvSpPr>
            <a:spLocks noGrp="1" noChangeArrowheads="1"/>
          </p:cNvSpPr>
          <p:nvPr>
            <p:ph type="dt" sz="half" idx="2"/>
          </p:nvPr>
        </p:nvSpPr>
        <p:spPr/>
        <p:txBody>
          <a:bodyPr/>
          <a:lstStyle>
            <a:lvl1pPr>
              <a:defRPr/>
            </a:lvl1pPr>
          </a:lstStyle>
          <a:p>
            <a:pPr>
              <a:defRPr/>
            </a:pPr>
            <a:endParaRPr lang="en-US"/>
          </a:p>
        </p:txBody>
      </p:sp>
      <p:sp>
        <p:nvSpPr>
          <p:cNvPr id="7173" name="Rectangle 5"/>
          <p:cNvSpPr>
            <a:spLocks noGrp="1" noChangeArrowheads="1"/>
          </p:cNvSpPr>
          <p:nvPr>
            <p:ph type="ftr" sz="quarter" idx="3"/>
          </p:nvPr>
        </p:nvSpPr>
        <p:spPr/>
        <p:txBody>
          <a:bodyPr/>
          <a:lstStyle>
            <a:lvl1pPr>
              <a:defRPr/>
            </a:lvl1pPr>
          </a:lstStyle>
          <a:p>
            <a:pPr>
              <a:defRPr/>
            </a:pPr>
            <a:endParaRPr lang="en-US"/>
          </a:p>
        </p:txBody>
      </p:sp>
      <p:sp>
        <p:nvSpPr>
          <p:cNvPr id="7174" name="Rectangle 6"/>
          <p:cNvSpPr>
            <a:spLocks noGrp="1" noChangeArrowheads="1"/>
          </p:cNvSpPr>
          <p:nvPr>
            <p:ph type="sldNum" sz="quarter" idx="4"/>
          </p:nvPr>
        </p:nvSpPr>
        <p:spPr/>
        <p:txBody>
          <a:bodyPr/>
          <a:lstStyle>
            <a:lvl1pPr>
              <a:defRPr/>
            </a:lvl1pPr>
          </a:lstStyle>
          <a:p>
            <a:pPr>
              <a:defRPr/>
            </a:pPr>
            <a:fld id="{17457E19-72E5-4713-9A22-0895B849814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86E91C-DBBF-4DAA-93D8-C3950ECC1BF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381000"/>
            <a:ext cx="19431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81000"/>
            <a:ext cx="56769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CFA326-528B-4DD3-A1E0-1FF8344AFD2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F06EA8-BEFD-4F02-9159-22A1289687F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2FC515-17D3-43E1-B41A-47C21AA0E30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295400"/>
            <a:ext cx="27051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52900" y="1295400"/>
            <a:ext cx="27051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92A4FDB-627D-4B40-937D-2FFF9EDCB7C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5104C1D-716B-4D05-878C-1762B29DFE2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B3ED4F6-1561-4482-8D4A-6558E93F4C4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CE97C0CA-6F41-4632-AA77-AD0AA81E9BA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21D0911-6C4E-41CD-81BB-1AE40C41F47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DD71FE9-4FA1-49F6-A1C7-FE64FAE06F6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81000"/>
            <a:ext cx="7772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1295400" y="1295400"/>
            <a:ext cx="5562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8C9552D-A02D-4425-A34E-94AFC52613D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olicy.microscribepub.com/cgi-bin/om_isapi.dll?clientID=233574359&amp;advquery=harassment&amp;clientid=323096546&amp;depth=2&amp;headingswithhits=on&amp;hitsperheading=on&amp;infobase=greenwood.nfo&amp;record=%7b1B63%7d&amp;softpage=PL_fram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2.gwd50.org/HRPAGES/Training%2011.12/JICFAA.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304800" y="381000"/>
            <a:ext cx="8458200" cy="1828800"/>
          </a:xfrm>
        </p:spPr>
        <p:txBody>
          <a:bodyPr>
            <a:noAutofit/>
          </a:bodyPr>
          <a:lstStyle/>
          <a:p>
            <a:pPr eaLnBrk="1" fontAlgn="auto" hangingPunct="1">
              <a:spcAft>
                <a:spcPts val="0"/>
              </a:spcAft>
              <a:defRPr/>
            </a:pPr>
            <a:r>
              <a:rPr lang="en-US" sz="6600" dirty="0" smtClean="0"/>
              <a:t>BULLYING </a:t>
            </a:r>
            <a:br>
              <a:rPr lang="en-US" sz="6600" dirty="0" smtClean="0"/>
            </a:br>
            <a:r>
              <a:rPr lang="en-US" sz="6600" dirty="0" smtClean="0"/>
              <a:t>2014</a:t>
            </a:r>
            <a:endParaRPr lang="en-US" sz="6600" dirty="0" smtClean="0"/>
          </a:p>
        </p:txBody>
      </p:sp>
      <p:pic>
        <p:nvPicPr>
          <p:cNvPr id="3075" name="Picture 5" descr="MP900448468[1]"/>
          <p:cNvPicPr>
            <a:picLocks noChangeAspect="1" noChangeArrowheads="1"/>
          </p:cNvPicPr>
          <p:nvPr/>
        </p:nvPicPr>
        <p:blipFill>
          <a:blip r:embed="rId3" cstate="print"/>
          <a:srcRect/>
          <a:stretch>
            <a:fillRect/>
          </a:stretch>
        </p:blipFill>
        <p:spPr bwMode="auto">
          <a:xfrm>
            <a:off x="3581400" y="1524000"/>
            <a:ext cx="5181600" cy="442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715963"/>
          </a:xfrm>
        </p:spPr>
        <p:txBody>
          <a:bodyPr>
            <a:normAutofit fontScale="90000"/>
          </a:bodyPr>
          <a:lstStyle/>
          <a:p>
            <a:pPr algn="l" eaLnBrk="1" fontAlgn="auto" hangingPunct="1">
              <a:spcAft>
                <a:spcPts val="0"/>
              </a:spcAft>
              <a:defRPr/>
            </a:pPr>
            <a:r>
              <a:rPr lang="en-US" sz="4000" dirty="0" smtClean="0">
                <a:solidFill>
                  <a:schemeClr val="accent1">
                    <a:lumMod val="25000"/>
                  </a:schemeClr>
                </a:solidFill>
              </a:rPr>
              <a:t>Bullying comes In various forms:</a:t>
            </a:r>
            <a:r>
              <a:rPr lang="en-US" sz="4000" dirty="0" smtClean="0"/>
              <a:t/>
            </a:r>
            <a:br>
              <a:rPr lang="en-US" sz="4000" dirty="0" smtClean="0"/>
            </a:br>
            <a:endParaRPr lang="en-US" sz="4000" dirty="0" smtClean="0"/>
          </a:p>
        </p:txBody>
      </p:sp>
      <p:sp>
        <p:nvSpPr>
          <p:cNvPr id="11267" name="Rectangle 3"/>
          <p:cNvSpPr>
            <a:spLocks noGrp="1" noChangeArrowheads="1"/>
          </p:cNvSpPr>
          <p:nvPr>
            <p:ph idx="1"/>
          </p:nvPr>
        </p:nvSpPr>
        <p:spPr>
          <a:xfrm>
            <a:off x="914400" y="1600200"/>
            <a:ext cx="6477000" cy="4525963"/>
          </a:xfrm>
        </p:spPr>
        <p:txBody>
          <a:bodyPr>
            <a:normAutofit/>
          </a:bodyPr>
          <a:lstStyle/>
          <a:p>
            <a:pPr eaLnBrk="1" hangingPunct="1">
              <a:lnSpc>
                <a:spcPct val="90000"/>
              </a:lnSpc>
            </a:pPr>
            <a:r>
              <a:rPr lang="en-US" sz="4000" b="1" u="sng" dirty="0" smtClean="0">
                <a:solidFill>
                  <a:schemeClr val="accent1">
                    <a:lumMod val="25000"/>
                  </a:schemeClr>
                </a:solidFill>
              </a:rPr>
              <a:t>Verbal </a:t>
            </a:r>
            <a:r>
              <a:rPr lang="en-US" sz="4000" b="1" u="sng" dirty="0" smtClean="0">
                <a:solidFill>
                  <a:schemeClr val="accent1">
                    <a:lumMod val="25000"/>
                  </a:schemeClr>
                </a:solidFill>
              </a:rPr>
              <a:t>Bullying</a:t>
            </a:r>
            <a:r>
              <a:rPr lang="en-US" sz="4000" dirty="0" smtClean="0">
                <a:solidFill>
                  <a:schemeClr val="accent1">
                    <a:lumMod val="25000"/>
                  </a:schemeClr>
                </a:solidFill>
              </a:rPr>
              <a:t> often accompanies physical behavior. This can include name calling, spreading rumors, and persistent teasing</a:t>
            </a:r>
            <a:r>
              <a:rPr lang="en-US" sz="4000" dirty="0" smtClean="0">
                <a:solidFill>
                  <a:schemeClr val="accent1">
                    <a:lumMod val="25000"/>
                  </a:schemeClr>
                </a:solidFill>
              </a:rPr>
              <a:t>.</a:t>
            </a:r>
            <a:endParaRPr lang="en-US" sz="4000" b="1" dirty="0" smtClean="0">
              <a:solidFill>
                <a:schemeClr val="accent1">
                  <a:lumMod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715963"/>
          </a:xfrm>
        </p:spPr>
        <p:txBody>
          <a:bodyPr>
            <a:normAutofit fontScale="90000"/>
          </a:bodyPr>
          <a:lstStyle/>
          <a:p>
            <a:pPr algn="l" eaLnBrk="1" fontAlgn="auto" hangingPunct="1">
              <a:spcAft>
                <a:spcPts val="0"/>
              </a:spcAft>
              <a:defRPr/>
            </a:pPr>
            <a:r>
              <a:rPr lang="en-US" sz="4000" dirty="0" smtClean="0">
                <a:solidFill>
                  <a:schemeClr val="accent1">
                    <a:lumMod val="25000"/>
                  </a:schemeClr>
                </a:solidFill>
              </a:rPr>
              <a:t>Bullying comes In various forms:</a:t>
            </a:r>
            <a:r>
              <a:rPr lang="en-US" sz="4000" dirty="0" smtClean="0"/>
              <a:t/>
            </a:r>
            <a:br>
              <a:rPr lang="en-US" sz="4000" dirty="0" smtClean="0"/>
            </a:br>
            <a:endParaRPr lang="en-US" sz="4000" dirty="0" smtClean="0"/>
          </a:p>
        </p:txBody>
      </p:sp>
      <p:sp>
        <p:nvSpPr>
          <p:cNvPr id="11267" name="Rectangle 3"/>
          <p:cNvSpPr>
            <a:spLocks noGrp="1" noChangeArrowheads="1"/>
          </p:cNvSpPr>
          <p:nvPr>
            <p:ph idx="1"/>
          </p:nvPr>
        </p:nvSpPr>
        <p:spPr>
          <a:xfrm>
            <a:off x="838200" y="1219200"/>
            <a:ext cx="6477000" cy="4906963"/>
          </a:xfrm>
        </p:spPr>
        <p:txBody>
          <a:bodyPr>
            <a:normAutofit/>
          </a:bodyPr>
          <a:lstStyle/>
          <a:p>
            <a:pPr eaLnBrk="1" hangingPunct="1">
              <a:lnSpc>
                <a:spcPct val="90000"/>
              </a:lnSpc>
            </a:pPr>
            <a:r>
              <a:rPr lang="en-US" sz="4000" b="1" u="sng" dirty="0" smtClean="0">
                <a:solidFill>
                  <a:schemeClr val="accent1">
                    <a:lumMod val="25000"/>
                  </a:schemeClr>
                </a:solidFill>
              </a:rPr>
              <a:t>Emotional </a:t>
            </a:r>
            <a:r>
              <a:rPr lang="en-US" sz="4000" b="1" u="sng" dirty="0" smtClean="0">
                <a:solidFill>
                  <a:schemeClr val="accent1">
                    <a:lumMod val="25000"/>
                  </a:schemeClr>
                </a:solidFill>
              </a:rPr>
              <a:t>Intimidation</a:t>
            </a:r>
            <a:r>
              <a:rPr lang="en-US" sz="4000" dirty="0" smtClean="0">
                <a:solidFill>
                  <a:schemeClr val="accent1">
                    <a:lumMod val="25000"/>
                  </a:schemeClr>
                </a:solidFill>
              </a:rPr>
              <a:t> is closely related to these two types of bullying. A bully may deliberately exclude you from a group activity such as a party or school outing.</a:t>
            </a:r>
            <a:endParaRPr lang="en-US" sz="4000" b="1" dirty="0" smtClean="0">
              <a:solidFill>
                <a:schemeClr val="accent1">
                  <a:lumMod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715963"/>
          </a:xfrm>
        </p:spPr>
        <p:txBody>
          <a:bodyPr>
            <a:normAutofit fontScale="90000"/>
          </a:bodyPr>
          <a:lstStyle/>
          <a:p>
            <a:pPr algn="l" eaLnBrk="1" fontAlgn="auto" hangingPunct="1">
              <a:spcAft>
                <a:spcPts val="0"/>
              </a:spcAft>
              <a:defRPr/>
            </a:pPr>
            <a:r>
              <a:rPr lang="en-US" sz="4000" dirty="0" smtClean="0">
                <a:solidFill>
                  <a:schemeClr val="accent1">
                    <a:lumMod val="25000"/>
                  </a:schemeClr>
                </a:solidFill>
              </a:rPr>
              <a:t>Bullying comes In various forms:</a:t>
            </a:r>
            <a:r>
              <a:rPr lang="en-US" sz="4000" dirty="0" smtClean="0"/>
              <a:t/>
            </a:r>
            <a:br>
              <a:rPr lang="en-US" sz="4000" dirty="0" smtClean="0"/>
            </a:br>
            <a:endParaRPr lang="en-US" sz="4000" dirty="0" smtClean="0"/>
          </a:p>
        </p:txBody>
      </p:sp>
      <p:sp>
        <p:nvSpPr>
          <p:cNvPr id="11267" name="Rectangle 3"/>
          <p:cNvSpPr>
            <a:spLocks noGrp="1" noChangeArrowheads="1"/>
          </p:cNvSpPr>
          <p:nvPr>
            <p:ph idx="1"/>
          </p:nvPr>
        </p:nvSpPr>
        <p:spPr>
          <a:xfrm>
            <a:off x="838200" y="1219200"/>
            <a:ext cx="6477000" cy="4906963"/>
          </a:xfrm>
        </p:spPr>
        <p:txBody>
          <a:bodyPr>
            <a:normAutofit lnSpcReduction="10000"/>
          </a:bodyPr>
          <a:lstStyle/>
          <a:p>
            <a:r>
              <a:rPr lang="en-US" sz="4000" u="sng" dirty="0">
                <a:solidFill>
                  <a:schemeClr val="accent1">
                    <a:lumMod val="25000"/>
                  </a:schemeClr>
                </a:solidFill>
              </a:rPr>
              <a:t>Racist Bullying</a:t>
            </a:r>
            <a:r>
              <a:rPr lang="en-US" sz="4000" dirty="0" smtClean="0">
                <a:solidFill>
                  <a:schemeClr val="accent1">
                    <a:lumMod val="25000"/>
                  </a:schemeClr>
                </a:solidFill>
              </a:rPr>
              <a:t> can take many forms: making racial slurs, spray painting graffiti, mocking the victim's cultural customs, and making offensive gestures. </a:t>
            </a:r>
            <a:endParaRPr lang="en-US" sz="4000"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715963"/>
          </a:xfrm>
        </p:spPr>
        <p:txBody>
          <a:bodyPr>
            <a:normAutofit fontScale="90000"/>
          </a:bodyPr>
          <a:lstStyle/>
          <a:p>
            <a:pPr algn="l" eaLnBrk="1" fontAlgn="auto" hangingPunct="1">
              <a:spcAft>
                <a:spcPts val="0"/>
              </a:spcAft>
              <a:defRPr/>
            </a:pPr>
            <a:r>
              <a:rPr lang="en-US" sz="4000" dirty="0" smtClean="0">
                <a:solidFill>
                  <a:schemeClr val="accent1">
                    <a:lumMod val="25000"/>
                  </a:schemeClr>
                </a:solidFill>
              </a:rPr>
              <a:t>Bullying comes In various forms:</a:t>
            </a:r>
            <a:r>
              <a:rPr lang="en-US" sz="4000" dirty="0" smtClean="0"/>
              <a:t/>
            </a:r>
            <a:br>
              <a:rPr lang="en-US" sz="4000" dirty="0" smtClean="0"/>
            </a:br>
            <a:endParaRPr lang="en-US" sz="4000" dirty="0" smtClean="0"/>
          </a:p>
        </p:txBody>
      </p:sp>
      <p:sp>
        <p:nvSpPr>
          <p:cNvPr id="11267" name="Rectangle 3"/>
          <p:cNvSpPr>
            <a:spLocks noGrp="1" noChangeArrowheads="1"/>
          </p:cNvSpPr>
          <p:nvPr>
            <p:ph idx="1"/>
          </p:nvPr>
        </p:nvSpPr>
        <p:spPr>
          <a:xfrm>
            <a:off x="838200" y="1219200"/>
            <a:ext cx="5943600" cy="4906963"/>
          </a:xfrm>
        </p:spPr>
        <p:txBody>
          <a:bodyPr>
            <a:normAutofit/>
          </a:bodyPr>
          <a:lstStyle/>
          <a:p>
            <a:r>
              <a:rPr lang="en-US" sz="4400" u="sng" dirty="0">
                <a:solidFill>
                  <a:schemeClr val="accent1">
                    <a:lumMod val="25000"/>
                  </a:schemeClr>
                </a:solidFill>
              </a:rPr>
              <a:t>Sexual Bullying</a:t>
            </a:r>
            <a:r>
              <a:rPr lang="en-US" sz="4400" dirty="0">
                <a:solidFill>
                  <a:schemeClr val="accent1">
                    <a:lumMod val="25000"/>
                  </a:schemeClr>
                </a:solidFill>
              </a:rPr>
              <a:t> </a:t>
            </a:r>
            <a:r>
              <a:rPr lang="en-US" sz="4400" dirty="0" smtClean="0">
                <a:solidFill>
                  <a:schemeClr val="accent1">
                    <a:lumMod val="25000"/>
                  </a:schemeClr>
                </a:solidFill>
              </a:rPr>
              <a:t>is unwanted physical contact or abusive comments.</a:t>
            </a:r>
            <a:endParaRPr lang="en-US" sz="4400"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715963"/>
          </a:xfrm>
        </p:spPr>
        <p:txBody>
          <a:bodyPr>
            <a:normAutofit fontScale="90000"/>
          </a:bodyPr>
          <a:lstStyle/>
          <a:p>
            <a:pPr algn="l" eaLnBrk="1" fontAlgn="auto" hangingPunct="1">
              <a:spcAft>
                <a:spcPts val="0"/>
              </a:spcAft>
              <a:defRPr/>
            </a:pPr>
            <a:r>
              <a:rPr lang="en-US" sz="4000" dirty="0" smtClean="0">
                <a:solidFill>
                  <a:schemeClr val="accent1">
                    <a:lumMod val="25000"/>
                  </a:schemeClr>
                </a:solidFill>
              </a:rPr>
              <a:t>Bullying comes In various forms:</a:t>
            </a:r>
            <a:r>
              <a:rPr lang="en-US" sz="4000" dirty="0" smtClean="0"/>
              <a:t/>
            </a:r>
            <a:br>
              <a:rPr lang="en-US" sz="4000" dirty="0" smtClean="0"/>
            </a:br>
            <a:endParaRPr lang="en-US" sz="4000" dirty="0" smtClean="0"/>
          </a:p>
        </p:txBody>
      </p:sp>
      <p:sp>
        <p:nvSpPr>
          <p:cNvPr id="11267" name="Rectangle 3"/>
          <p:cNvSpPr>
            <a:spLocks noGrp="1" noChangeArrowheads="1"/>
          </p:cNvSpPr>
          <p:nvPr>
            <p:ph idx="1"/>
          </p:nvPr>
        </p:nvSpPr>
        <p:spPr>
          <a:xfrm>
            <a:off x="838200" y="1219200"/>
            <a:ext cx="5943600" cy="4906963"/>
          </a:xfrm>
        </p:spPr>
        <p:txBody>
          <a:bodyPr>
            <a:normAutofit fontScale="77500" lnSpcReduction="20000"/>
          </a:bodyPr>
          <a:lstStyle/>
          <a:p>
            <a:r>
              <a:rPr lang="en-US" sz="4400" u="sng" dirty="0" err="1">
                <a:solidFill>
                  <a:schemeClr val="accent1">
                    <a:lumMod val="25000"/>
                  </a:schemeClr>
                </a:solidFill>
              </a:rPr>
              <a:t>Cyberbullying</a:t>
            </a:r>
            <a:r>
              <a:rPr lang="en-US" sz="4400" dirty="0" smtClean="0">
                <a:solidFill>
                  <a:schemeClr val="accent1">
                    <a:lumMod val="25000"/>
                  </a:schemeClr>
                </a:solidFill>
              </a:rPr>
              <a:t> is one or a group of kids or teens using electronic means via computers and mobile phones (emails, Web sites, chat rooms, instant messages and texts) to torment, threaten, harass, humiliate, embarrass or target another kid or teen.</a:t>
            </a:r>
            <a:endParaRPr lang="en-US" sz="4400" dirty="0" smtClean="0">
              <a:solidFill>
                <a:schemeClr val="accent1">
                  <a:lumMod val="2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sz="4000" smtClean="0"/>
              <a:t>South Carolina State Law</a:t>
            </a:r>
          </a:p>
        </p:txBody>
      </p:sp>
      <p:sp>
        <p:nvSpPr>
          <p:cNvPr id="13315" name="Content Placeholder 2"/>
          <p:cNvSpPr>
            <a:spLocks noGrp="1"/>
          </p:cNvSpPr>
          <p:nvPr>
            <p:ph idx="1"/>
          </p:nvPr>
        </p:nvSpPr>
        <p:spPr>
          <a:xfrm>
            <a:off x="914400" y="1219200"/>
            <a:ext cx="6477000" cy="5089525"/>
          </a:xfrm>
        </p:spPr>
        <p:txBody>
          <a:bodyPr>
            <a:noAutofit/>
          </a:bodyPr>
          <a:lstStyle/>
          <a:p>
            <a:pPr eaLnBrk="1" hangingPunct="1">
              <a:buFontTx/>
              <a:buNone/>
            </a:pPr>
            <a:r>
              <a:rPr lang="en-US" sz="2200" b="1" dirty="0" smtClean="0">
                <a:solidFill>
                  <a:schemeClr val="accent1">
                    <a:lumMod val="25000"/>
                  </a:schemeClr>
                </a:solidFill>
              </a:rPr>
              <a:t>SECTION </a:t>
            </a:r>
            <a:r>
              <a:rPr lang="en-US" sz="2200" b="1" dirty="0" smtClean="0">
                <a:solidFill>
                  <a:schemeClr val="accent1">
                    <a:lumMod val="25000"/>
                  </a:schemeClr>
                </a:solidFill>
              </a:rPr>
              <a:t>59-63-110 and SECTION </a:t>
            </a:r>
            <a:r>
              <a:rPr lang="en-US" sz="2200" b="1" dirty="0" smtClean="0">
                <a:solidFill>
                  <a:schemeClr val="accent1">
                    <a:lumMod val="25000"/>
                  </a:schemeClr>
                </a:solidFill>
              </a:rPr>
              <a:t>59-63-120. </a:t>
            </a:r>
            <a:r>
              <a:rPr lang="en-US" sz="2200" dirty="0" smtClean="0">
                <a:solidFill>
                  <a:schemeClr val="accent1">
                    <a:lumMod val="25000"/>
                  </a:schemeClr>
                </a:solidFill>
              </a:rPr>
              <a:t>(</a:t>
            </a:r>
            <a:r>
              <a:rPr lang="en-US" sz="2200" dirty="0" smtClean="0">
                <a:solidFill>
                  <a:schemeClr val="accent1">
                    <a:lumMod val="25000"/>
                  </a:schemeClr>
                </a:solidFill>
              </a:rPr>
              <a:t>1) “Harassment, intimidation, or bullying” means a gesture, an electronic communication, or a written, verbal, physical, or sexual act that is reasonably perceived to have the effect of:</a:t>
            </a:r>
          </a:p>
          <a:p>
            <a:pPr eaLnBrk="1" hangingPunct="1">
              <a:buFontTx/>
              <a:buAutoNum type="alphaLcParenBoth"/>
            </a:pPr>
            <a:r>
              <a:rPr lang="en-US" sz="2200" dirty="0" smtClean="0">
                <a:solidFill>
                  <a:schemeClr val="accent1">
                    <a:lumMod val="25000"/>
                  </a:schemeClr>
                </a:solidFill>
              </a:rPr>
              <a:t>harming a student physically or emotionally or damaging a student’s property, or placing a student in reasonable fear of personal harm or property damage; or </a:t>
            </a:r>
          </a:p>
          <a:p>
            <a:pPr eaLnBrk="1" hangingPunct="1">
              <a:buFontTx/>
              <a:buAutoNum type="alphaLcParenBoth"/>
            </a:pPr>
            <a:r>
              <a:rPr lang="en-US" sz="2200" dirty="0" smtClean="0">
                <a:solidFill>
                  <a:schemeClr val="accent1">
                    <a:lumMod val="25000"/>
                  </a:schemeClr>
                </a:solidFill>
              </a:rPr>
              <a:t>insulting or demeaning a student or group of students causing substantial disruption in, or substantial interference                                 with, the orderly operation of the school.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eaLnBrk="1" fontAlgn="auto" hangingPunct="1">
              <a:spcAft>
                <a:spcPts val="0"/>
              </a:spcAft>
              <a:defRPr/>
            </a:pPr>
            <a:r>
              <a:rPr lang="en-US" sz="3600" smtClean="0"/>
              <a:t>Law continued </a:t>
            </a:r>
          </a:p>
        </p:txBody>
      </p:sp>
      <p:sp>
        <p:nvSpPr>
          <p:cNvPr id="14339" name="Content Placeholder 2"/>
          <p:cNvSpPr>
            <a:spLocks noGrp="1"/>
          </p:cNvSpPr>
          <p:nvPr>
            <p:ph idx="1"/>
          </p:nvPr>
        </p:nvSpPr>
        <p:spPr>
          <a:xfrm>
            <a:off x="914400" y="1219200"/>
            <a:ext cx="6324600" cy="4788091"/>
          </a:xfrm>
        </p:spPr>
        <p:txBody>
          <a:bodyPr/>
          <a:lstStyle/>
          <a:p>
            <a:pPr eaLnBrk="1" hangingPunct="1">
              <a:buFontTx/>
              <a:buNone/>
            </a:pPr>
            <a:r>
              <a:rPr lang="en-US" sz="2000" b="1" dirty="0" smtClean="0">
                <a:solidFill>
                  <a:schemeClr val="accent1">
                    <a:lumMod val="25000"/>
                  </a:schemeClr>
                </a:solidFill>
              </a:rPr>
              <a:t>SECTION 59-63-130. </a:t>
            </a:r>
            <a:endParaRPr lang="en-US" sz="2000" dirty="0" smtClean="0">
              <a:solidFill>
                <a:schemeClr val="accent1">
                  <a:lumMod val="25000"/>
                </a:schemeClr>
              </a:solidFill>
            </a:endParaRPr>
          </a:p>
          <a:p>
            <a:pPr eaLnBrk="1" hangingPunct="1">
              <a:buFontTx/>
              <a:buNone/>
            </a:pPr>
            <a:endParaRPr lang="en-US" sz="2000" dirty="0" smtClean="0">
              <a:solidFill>
                <a:schemeClr val="accent1">
                  <a:lumMod val="25000"/>
                </a:schemeClr>
              </a:solidFill>
            </a:endParaRPr>
          </a:p>
          <a:p>
            <a:pPr eaLnBrk="1" hangingPunct="1">
              <a:buFontTx/>
              <a:buNone/>
            </a:pPr>
            <a:r>
              <a:rPr lang="en-US" sz="2000" dirty="0" smtClean="0">
                <a:solidFill>
                  <a:schemeClr val="accent1">
                    <a:lumMod val="25000"/>
                  </a:schemeClr>
                </a:solidFill>
              </a:rPr>
              <a:t>(A) A person may not engage in:</a:t>
            </a:r>
          </a:p>
          <a:p>
            <a:pPr eaLnBrk="1" hangingPunct="1">
              <a:buFontTx/>
              <a:buNone/>
            </a:pPr>
            <a:r>
              <a:rPr lang="en-US" sz="2000" dirty="0" smtClean="0">
                <a:solidFill>
                  <a:schemeClr val="accent1">
                    <a:lumMod val="25000"/>
                  </a:schemeClr>
                </a:solidFill>
              </a:rPr>
              <a:t>(1) harassment, intimidation, or bullying; or</a:t>
            </a:r>
          </a:p>
          <a:p>
            <a:pPr eaLnBrk="1" hangingPunct="1">
              <a:buFontTx/>
              <a:buNone/>
            </a:pPr>
            <a:r>
              <a:rPr lang="en-US" sz="2000" dirty="0" smtClean="0">
                <a:solidFill>
                  <a:schemeClr val="accent1">
                    <a:lumMod val="25000"/>
                  </a:schemeClr>
                </a:solidFill>
              </a:rPr>
              <a:t>(2) reprisal, retaliation, or false accusation against a victim, witness, or one with reliable </a:t>
            </a:r>
            <a:r>
              <a:rPr lang="en-US" sz="2400" dirty="0" smtClean="0">
                <a:solidFill>
                  <a:schemeClr val="accent1">
                    <a:lumMod val="25000"/>
                  </a:schemeClr>
                </a:solidFill>
              </a:rPr>
              <a:t>information</a:t>
            </a:r>
            <a:r>
              <a:rPr lang="en-US" sz="2000" dirty="0" smtClean="0">
                <a:solidFill>
                  <a:schemeClr val="accent1">
                    <a:lumMod val="25000"/>
                  </a:schemeClr>
                </a:solidFill>
              </a:rPr>
              <a:t> about an act of harassment, intimidation, or bullying.</a:t>
            </a:r>
          </a:p>
          <a:p>
            <a:pPr eaLnBrk="1" hangingPunct="1">
              <a:buFontTx/>
              <a:buNone/>
            </a:pPr>
            <a:r>
              <a:rPr lang="en-US" sz="2000" b="1" dirty="0" smtClean="0">
                <a:solidFill>
                  <a:schemeClr val="accent1">
                    <a:lumMod val="25000"/>
                  </a:schemeClr>
                </a:solidFill>
              </a:rPr>
              <a:t>(</a:t>
            </a:r>
            <a:r>
              <a:rPr lang="en-US" sz="2000" b="1" dirty="0" smtClean="0">
                <a:solidFill>
                  <a:schemeClr val="accent1">
                    <a:lumMod val="25000"/>
                  </a:schemeClr>
                </a:solidFill>
              </a:rPr>
              <a:t>B) A school employee, student, or volunteer who witnesses, or has reliable information that a student has been subject to harassment, intimidation, or bullying shall report the incident to the appropriate school official.</a:t>
            </a:r>
          </a:p>
          <a:p>
            <a:pPr eaLnBrk="1" hangingPunct="1"/>
            <a:endParaRPr lang="en-US" sz="2000" dirty="0" smtClean="0">
              <a:solidFill>
                <a:schemeClr val="accent1">
                  <a:lumMod val="2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algn="l" eaLnBrk="1" fontAlgn="auto" hangingPunct="1">
              <a:spcAft>
                <a:spcPts val="0"/>
              </a:spcAft>
              <a:defRPr/>
            </a:pPr>
            <a:r>
              <a:rPr lang="en-US" sz="4000" smtClean="0"/>
              <a:t>Greenwood District 50 Board Policy</a:t>
            </a:r>
          </a:p>
        </p:txBody>
      </p:sp>
      <p:sp>
        <p:nvSpPr>
          <p:cNvPr id="14345" name="Document">
            <a:hlinkClick r:id="rId3"/>
          </p:cNvPr>
          <p:cNvSpPr>
            <a:spLocks noEditPoints="1" noChangeArrowheads="1"/>
          </p:cNvSpPr>
          <p:nvPr/>
        </p:nvSpPr>
        <p:spPr bwMode="auto">
          <a:xfrm>
            <a:off x="2743200" y="1981200"/>
            <a:ext cx="3267075" cy="380047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5364" name="Text Box 10"/>
          <p:cNvSpPr txBox="1">
            <a:spLocks noChangeArrowheads="1"/>
          </p:cNvSpPr>
          <p:nvPr/>
        </p:nvSpPr>
        <p:spPr bwMode="auto">
          <a:xfrm>
            <a:off x="3048000" y="3276600"/>
            <a:ext cx="2514600" cy="830263"/>
          </a:xfrm>
          <a:prstGeom prst="rect">
            <a:avLst/>
          </a:prstGeom>
          <a:noFill/>
          <a:ln w="9525">
            <a:noFill/>
            <a:miter lim="800000"/>
            <a:headEnd/>
            <a:tailEnd/>
          </a:ln>
        </p:spPr>
        <p:txBody>
          <a:bodyPr>
            <a:spAutoFit/>
          </a:bodyPr>
          <a:lstStyle/>
          <a:p>
            <a:pPr algn="ctr">
              <a:spcBef>
                <a:spcPct val="50000"/>
              </a:spcBef>
            </a:pPr>
            <a:r>
              <a:rPr lang="en-US" sz="2400">
                <a:solidFill>
                  <a:schemeClr val="bg1"/>
                </a:solidFill>
                <a:hlinkClick r:id="rId4"/>
              </a:rPr>
              <a:t>Click for Board Policy </a:t>
            </a:r>
            <a:endParaRPr lang="en-US" sz="240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z="6900">
                <a:solidFill>
                  <a:schemeClr val="tx2">
                    <a:satMod val="130000"/>
                  </a:schemeClr>
                </a:solidFill>
              </a:rPr>
              <a:t>End of Module</a:t>
            </a:r>
          </a:p>
        </p:txBody>
      </p:sp>
      <p:sp>
        <p:nvSpPr>
          <p:cNvPr id="16387" name="Rectangle 3"/>
          <p:cNvSpPr>
            <a:spLocks noGrp="1" noChangeArrowheads="1"/>
          </p:cNvSpPr>
          <p:nvPr>
            <p:ph idx="1"/>
          </p:nvPr>
        </p:nvSpPr>
        <p:spPr>
          <a:xfrm>
            <a:off x="838200" y="2667000"/>
            <a:ext cx="7391400" cy="3048000"/>
          </a:xfrm>
        </p:spPr>
        <p:txBody>
          <a:bodyPr/>
          <a:lstStyle/>
          <a:p>
            <a:pPr lvl="4" eaLnBrk="1" hangingPunct="1">
              <a:buFont typeface="Wingdings" pitchFamily="2" charset="2"/>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152400" y="1066800"/>
            <a:ext cx="4038600" cy="2765425"/>
          </a:xfrm>
        </p:spPr>
        <p:txBody>
          <a:bodyPr>
            <a:normAutofit/>
          </a:bodyPr>
          <a:lstStyle/>
          <a:p>
            <a:pPr eaLnBrk="1" fontAlgn="auto" hangingPunct="1">
              <a:spcAft>
                <a:spcPts val="0"/>
              </a:spcAft>
              <a:defRPr/>
            </a:pPr>
            <a:r>
              <a:rPr lang="en-US" dirty="0" smtClean="0"/>
              <a:t>What Is The Definition </a:t>
            </a:r>
            <a:br>
              <a:rPr lang="en-US" dirty="0" smtClean="0"/>
            </a:br>
            <a:r>
              <a:rPr lang="en-US" dirty="0" smtClean="0"/>
              <a:t>of </a:t>
            </a:r>
            <a:br>
              <a:rPr lang="en-US" dirty="0" smtClean="0"/>
            </a:br>
            <a:r>
              <a:rPr lang="en-US" dirty="0" smtClean="0"/>
              <a:t>Bullying?</a:t>
            </a:r>
          </a:p>
        </p:txBody>
      </p:sp>
      <p:pic>
        <p:nvPicPr>
          <p:cNvPr id="4099" name="Picture 14" descr="Bullying Kills"/>
          <p:cNvPicPr>
            <a:picLocks noChangeAspect="1" noChangeArrowheads="1"/>
          </p:cNvPicPr>
          <p:nvPr/>
        </p:nvPicPr>
        <p:blipFill>
          <a:blip r:embed="rId3" cstate="print"/>
          <a:srcRect/>
          <a:stretch>
            <a:fillRect/>
          </a:stretch>
        </p:blipFill>
        <p:spPr bwMode="auto">
          <a:xfrm>
            <a:off x="4495800" y="685800"/>
            <a:ext cx="4162425"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304800"/>
            <a:ext cx="7772400" cy="6248399"/>
          </a:xfrm>
        </p:spPr>
        <p:txBody>
          <a:bodyPr>
            <a:normAutofit/>
          </a:bodyPr>
          <a:lstStyle/>
          <a:p>
            <a:pPr eaLnBrk="1" fontAlgn="auto" hangingPunct="1">
              <a:spcAft>
                <a:spcPts val="0"/>
              </a:spcAft>
              <a:defRPr/>
            </a:pPr>
            <a:r>
              <a:rPr lang="en-US" sz="4000" dirty="0" smtClean="0">
                <a:solidFill>
                  <a:schemeClr val="accent1">
                    <a:lumMod val="25000"/>
                  </a:schemeClr>
                </a:solidFill>
              </a:rPr>
              <a:t>Bullying happens when someone hurts or scares another person on purpose, and the person being bullied has a hard time defending himself or herself. Usually, bullying happens over and over.</a:t>
            </a:r>
            <a:r>
              <a:rPr lang="en-US" sz="3200" dirty="0" smtClean="0">
                <a:solidFill>
                  <a:schemeClr val="accent1">
                    <a:lumMod val="25000"/>
                  </a:schemeClr>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457200"/>
            <a:ext cx="8229600" cy="1143000"/>
          </a:xfrm>
        </p:spPr>
        <p:txBody>
          <a:bodyPr/>
          <a:lstStyle/>
          <a:p>
            <a:pPr algn="l" eaLnBrk="1" fontAlgn="auto" hangingPunct="1">
              <a:spcAft>
                <a:spcPts val="0"/>
              </a:spcAft>
              <a:defRPr/>
            </a:pPr>
            <a:r>
              <a:rPr lang="en-US" smtClean="0"/>
              <a:t>Bullying is…</a:t>
            </a:r>
          </a:p>
        </p:txBody>
      </p:sp>
      <p:sp>
        <p:nvSpPr>
          <p:cNvPr id="6147" name="Rectangle 3"/>
          <p:cNvSpPr>
            <a:spLocks noGrp="1" noChangeArrowheads="1"/>
          </p:cNvSpPr>
          <p:nvPr>
            <p:ph idx="1"/>
          </p:nvPr>
        </p:nvSpPr>
        <p:spPr>
          <a:xfrm>
            <a:off x="609600" y="1524000"/>
            <a:ext cx="8229600" cy="4754563"/>
          </a:xfrm>
        </p:spPr>
        <p:txBody>
          <a:bodyPr>
            <a:normAutofit lnSpcReduction="10000"/>
          </a:bodyPr>
          <a:lstStyle/>
          <a:p>
            <a:pPr eaLnBrk="1" hangingPunct="1">
              <a:lnSpc>
                <a:spcPct val="80000"/>
              </a:lnSpc>
            </a:pPr>
            <a:r>
              <a:rPr lang="en-US" sz="4000" dirty="0" smtClean="0">
                <a:solidFill>
                  <a:schemeClr val="accent1">
                    <a:lumMod val="25000"/>
                  </a:schemeClr>
                </a:solidFill>
              </a:rPr>
              <a:t>Calling someone hurtful and derogatory names</a:t>
            </a:r>
          </a:p>
          <a:p>
            <a:pPr eaLnBrk="1" hangingPunct="1">
              <a:lnSpc>
                <a:spcPct val="80000"/>
              </a:lnSpc>
            </a:pPr>
            <a:r>
              <a:rPr lang="en-US" sz="4000" dirty="0" smtClean="0">
                <a:solidFill>
                  <a:schemeClr val="accent1">
                    <a:lumMod val="25000"/>
                  </a:schemeClr>
                </a:solidFill>
              </a:rPr>
              <a:t>Spreading lies and bad rumors about someone</a:t>
            </a:r>
          </a:p>
          <a:p>
            <a:pPr eaLnBrk="1" hangingPunct="1">
              <a:lnSpc>
                <a:spcPct val="80000"/>
              </a:lnSpc>
            </a:pPr>
            <a:r>
              <a:rPr lang="en-US" sz="4000" dirty="0" smtClean="0">
                <a:solidFill>
                  <a:schemeClr val="accent1">
                    <a:lumMod val="25000"/>
                  </a:schemeClr>
                </a:solidFill>
              </a:rPr>
              <a:t>Being mean and teasing someone</a:t>
            </a:r>
          </a:p>
          <a:p>
            <a:pPr eaLnBrk="1" hangingPunct="1">
              <a:lnSpc>
                <a:spcPct val="80000"/>
              </a:lnSpc>
            </a:pPr>
            <a:r>
              <a:rPr lang="en-US" sz="4000" dirty="0" smtClean="0">
                <a:solidFill>
                  <a:schemeClr val="accent1">
                    <a:lumMod val="25000"/>
                  </a:schemeClr>
                </a:solidFill>
              </a:rPr>
              <a:t>Hitting, punching, shoving, spitting and physically hurting someone</a:t>
            </a:r>
          </a:p>
          <a:p>
            <a:pPr eaLnBrk="1" hangingPunct="1">
              <a:lnSpc>
                <a:spcPct val="80000"/>
              </a:lnSpc>
              <a:buFontTx/>
              <a:buNone/>
            </a:pPr>
            <a:endParaRPr lang="en-US" sz="4000" dirty="0" smtClean="0">
              <a:solidFill>
                <a:schemeClr val="accent1">
                  <a:lumMod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a:xfrm>
            <a:off x="381000" y="457200"/>
            <a:ext cx="8229600" cy="1143000"/>
          </a:xfrm>
        </p:spPr>
        <p:txBody>
          <a:bodyPr/>
          <a:lstStyle/>
          <a:p>
            <a:pPr algn="l" eaLnBrk="1" fontAlgn="auto" hangingPunct="1">
              <a:spcAft>
                <a:spcPts val="0"/>
              </a:spcAft>
              <a:defRPr/>
            </a:pPr>
            <a:r>
              <a:rPr lang="en-US" smtClean="0"/>
              <a:t>Bullying is…</a:t>
            </a:r>
          </a:p>
        </p:txBody>
      </p:sp>
      <p:sp>
        <p:nvSpPr>
          <p:cNvPr id="6146" name="Rectangle 3"/>
          <p:cNvSpPr>
            <a:spLocks noGrp="1" noChangeArrowheads="1"/>
          </p:cNvSpPr>
          <p:nvPr>
            <p:ph idx="1"/>
          </p:nvPr>
        </p:nvSpPr>
        <p:spPr>
          <a:xfrm>
            <a:off x="457200" y="1371600"/>
            <a:ext cx="8229600" cy="4635691"/>
          </a:xfrm>
        </p:spPr>
        <p:txBody>
          <a:bodyPr>
            <a:normAutofit lnSpcReduction="10000"/>
          </a:bodyPr>
          <a:lstStyle/>
          <a:p>
            <a:pPr marL="548640" indent="-411480" eaLnBrk="1" fontAlgn="auto" hangingPunct="1">
              <a:lnSpc>
                <a:spcPct val="80000"/>
              </a:lnSpc>
              <a:spcAft>
                <a:spcPts val="0"/>
              </a:spcAft>
              <a:buClr>
                <a:schemeClr val="tx1">
                  <a:shade val="95000"/>
                </a:schemeClr>
              </a:buClr>
              <a:buFont typeface="Wingdings 2"/>
              <a:buChar char=""/>
              <a:defRPr/>
            </a:pPr>
            <a:r>
              <a:rPr lang="en-US" sz="4000" dirty="0" smtClean="0">
                <a:solidFill>
                  <a:schemeClr val="accent1">
                    <a:lumMod val="25000"/>
                  </a:schemeClr>
                </a:solidFill>
              </a:rPr>
              <a:t>Social exclusion or isolation ... not including someone in a group</a:t>
            </a:r>
          </a:p>
          <a:p>
            <a:pPr marL="548640" indent="-411480" eaLnBrk="1" fontAlgn="auto" hangingPunct="1">
              <a:lnSpc>
                <a:spcPct val="80000"/>
              </a:lnSpc>
              <a:spcAft>
                <a:spcPts val="0"/>
              </a:spcAft>
              <a:buClr>
                <a:schemeClr val="tx1">
                  <a:shade val="95000"/>
                </a:schemeClr>
              </a:buClr>
              <a:buFont typeface="Wingdings 2"/>
              <a:buChar char=""/>
              <a:defRPr/>
            </a:pPr>
            <a:r>
              <a:rPr lang="en-US" sz="4000" dirty="0" smtClean="0">
                <a:solidFill>
                  <a:schemeClr val="accent1">
                    <a:lumMod val="25000"/>
                  </a:schemeClr>
                </a:solidFill>
              </a:rPr>
              <a:t>Getting certain kids or teens to "gang up" on others</a:t>
            </a:r>
          </a:p>
          <a:p>
            <a:pPr marL="548640" indent="-411480" eaLnBrk="1" fontAlgn="auto" hangingPunct="1">
              <a:lnSpc>
                <a:spcPct val="80000"/>
              </a:lnSpc>
              <a:spcAft>
                <a:spcPts val="0"/>
              </a:spcAft>
              <a:buClr>
                <a:schemeClr val="tx1">
                  <a:shade val="95000"/>
                </a:schemeClr>
              </a:buClr>
              <a:buFont typeface="Wingdings 2"/>
              <a:buChar char=""/>
              <a:defRPr/>
            </a:pPr>
            <a:r>
              <a:rPr lang="en-US" sz="4000" dirty="0" smtClean="0">
                <a:solidFill>
                  <a:schemeClr val="accent1">
                    <a:lumMod val="25000"/>
                  </a:schemeClr>
                </a:solidFill>
              </a:rPr>
              <a:t>Having money or other things taken or damaged</a:t>
            </a:r>
          </a:p>
          <a:p>
            <a:pPr marL="548640" indent="-411480" eaLnBrk="1" fontAlgn="auto" hangingPunct="1">
              <a:lnSpc>
                <a:spcPct val="80000"/>
              </a:lnSpc>
              <a:spcAft>
                <a:spcPts val="0"/>
              </a:spcAft>
              <a:buClr>
                <a:schemeClr val="tx1">
                  <a:shade val="95000"/>
                </a:schemeClr>
              </a:buClr>
              <a:buFont typeface="Wingdings 2"/>
              <a:buChar char=""/>
              <a:defRPr/>
            </a:pPr>
            <a:r>
              <a:rPr lang="en-US" sz="4000" dirty="0" smtClean="0">
                <a:solidFill>
                  <a:schemeClr val="accent1">
                    <a:lumMod val="25000"/>
                  </a:schemeClr>
                </a:solidFill>
              </a:rPr>
              <a:t>Being threatened or being forced to do things </a:t>
            </a:r>
          </a:p>
          <a:p>
            <a:pPr marL="548640" indent="-411480" eaLnBrk="1" fontAlgn="auto" hangingPunct="1">
              <a:lnSpc>
                <a:spcPct val="80000"/>
              </a:lnSpc>
              <a:spcAft>
                <a:spcPts val="0"/>
              </a:spcAft>
              <a:buClr>
                <a:schemeClr val="tx1">
                  <a:shade val="95000"/>
                </a:schemeClr>
              </a:buClr>
              <a:buFont typeface="Wingdings 2"/>
              <a:buChar char=""/>
              <a:defRPr/>
            </a:pPr>
            <a:endParaRPr lang="en-US" sz="1800" dirty="0" smtClean="0">
              <a:solidFill>
                <a:schemeClr val="accent1">
                  <a:lumMod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304800" y="609600"/>
            <a:ext cx="8382000" cy="1143000"/>
          </a:xfrm>
        </p:spPr>
        <p:txBody>
          <a:bodyPr>
            <a:normAutofit fontScale="90000"/>
          </a:bodyPr>
          <a:lstStyle/>
          <a:p>
            <a:pPr eaLnBrk="1" fontAlgn="auto" hangingPunct="1">
              <a:spcAft>
                <a:spcPts val="0"/>
              </a:spcAft>
              <a:defRPr/>
            </a:pPr>
            <a:r>
              <a:rPr lang="en-US" sz="4000" dirty="0" smtClean="0">
                <a:solidFill>
                  <a:schemeClr val="accent1">
                    <a:lumMod val="25000"/>
                  </a:schemeClr>
                </a:solidFill>
              </a:rPr>
              <a:t>Bullying also can happen online </a:t>
            </a:r>
            <a:br>
              <a:rPr lang="en-US" sz="4000" dirty="0" smtClean="0">
                <a:solidFill>
                  <a:schemeClr val="accent1">
                    <a:lumMod val="25000"/>
                  </a:schemeClr>
                </a:solidFill>
              </a:rPr>
            </a:br>
            <a:r>
              <a:rPr lang="en-US" sz="4000" dirty="0" smtClean="0">
                <a:solidFill>
                  <a:schemeClr val="accent1">
                    <a:lumMod val="25000"/>
                  </a:schemeClr>
                </a:solidFill>
              </a:rPr>
              <a:t>or electronically. </a:t>
            </a:r>
          </a:p>
        </p:txBody>
      </p:sp>
      <p:pic>
        <p:nvPicPr>
          <p:cNvPr id="8195" name="Picture 7" descr="Cyber-Bully-Cyber-Bullying"/>
          <p:cNvPicPr>
            <a:picLocks noChangeAspect="1" noChangeArrowheads="1"/>
          </p:cNvPicPr>
          <p:nvPr/>
        </p:nvPicPr>
        <p:blipFill>
          <a:blip r:embed="rId3" cstate="print"/>
          <a:srcRect/>
          <a:stretch>
            <a:fillRect/>
          </a:stretch>
        </p:blipFill>
        <p:spPr bwMode="auto">
          <a:xfrm>
            <a:off x="2590800" y="1828800"/>
            <a:ext cx="5410200" cy="38138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a:xfrm>
            <a:off x="914400" y="1600200"/>
            <a:ext cx="6248400" cy="4038600"/>
          </a:xfrm>
        </p:spPr>
        <p:txBody>
          <a:bodyPr>
            <a:normAutofit/>
          </a:bodyPr>
          <a:lstStyle/>
          <a:p>
            <a:pPr eaLnBrk="1" fontAlgn="auto" hangingPunct="1">
              <a:spcAft>
                <a:spcPts val="0"/>
              </a:spcAft>
              <a:defRPr/>
            </a:pPr>
            <a:r>
              <a:rPr lang="en-US" sz="4000" dirty="0" smtClean="0">
                <a:solidFill>
                  <a:schemeClr val="accent1">
                    <a:lumMod val="25000"/>
                  </a:schemeClr>
                </a:solidFill>
              </a:rPr>
              <a:t>Cyber-bullying is when people bully each other using the Internet, mobile phones, or other cyber technology.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fontAlgn="auto" hangingPunct="1">
              <a:spcAft>
                <a:spcPts val="0"/>
              </a:spcAft>
              <a:defRPr/>
            </a:pPr>
            <a:r>
              <a:rPr lang="en-US" smtClean="0"/>
              <a:t>This includes:</a:t>
            </a:r>
          </a:p>
        </p:txBody>
      </p:sp>
      <p:sp>
        <p:nvSpPr>
          <p:cNvPr id="10243" name="Rectangle 3"/>
          <p:cNvSpPr>
            <a:spLocks noGrp="1" noChangeArrowheads="1"/>
          </p:cNvSpPr>
          <p:nvPr>
            <p:ph idx="1"/>
          </p:nvPr>
        </p:nvSpPr>
        <p:spPr>
          <a:xfrm>
            <a:off x="457200" y="1219200"/>
            <a:ext cx="8229600" cy="4525963"/>
          </a:xfrm>
        </p:spPr>
        <p:txBody>
          <a:bodyPr/>
          <a:lstStyle/>
          <a:p>
            <a:pPr eaLnBrk="1" hangingPunct="1"/>
            <a:r>
              <a:rPr lang="en-US" dirty="0" smtClean="0">
                <a:solidFill>
                  <a:schemeClr val="accent1">
                    <a:lumMod val="25000"/>
                  </a:schemeClr>
                </a:solidFill>
              </a:rPr>
              <a:t>Sending mean text, e-mail, or instant messages</a:t>
            </a:r>
          </a:p>
          <a:p>
            <a:pPr eaLnBrk="1" hangingPunct="1"/>
            <a:r>
              <a:rPr lang="en-US" dirty="0" smtClean="0">
                <a:solidFill>
                  <a:schemeClr val="accent1">
                    <a:lumMod val="25000"/>
                  </a:schemeClr>
                </a:solidFill>
              </a:rPr>
              <a:t>Posting nasty pictures or messages about others in blogs or on Web sites</a:t>
            </a:r>
          </a:p>
          <a:p>
            <a:pPr eaLnBrk="1" hangingPunct="1"/>
            <a:r>
              <a:rPr lang="en-US" dirty="0" smtClean="0">
                <a:solidFill>
                  <a:schemeClr val="accent1">
                    <a:lumMod val="25000"/>
                  </a:schemeClr>
                </a:solidFill>
              </a:rPr>
              <a:t>Using someone else's user name to spread rumors or lies about someone</a:t>
            </a:r>
          </a:p>
          <a:p>
            <a:pPr eaLnBrk="1" hangingPunct="1"/>
            <a:r>
              <a:rPr lang="en-US" dirty="0" smtClean="0">
                <a:solidFill>
                  <a:schemeClr val="accent1">
                    <a:lumMod val="25000"/>
                  </a:schemeClr>
                </a:solidFill>
              </a:rPr>
              <a:t>Stealing someone's password and spreading rumors about someone else making it seem like that person is the </a:t>
            </a:r>
            <a:r>
              <a:rPr lang="en-US" dirty="0" err="1" smtClean="0">
                <a:solidFill>
                  <a:schemeClr val="accent1">
                    <a:lumMod val="25000"/>
                  </a:schemeClr>
                </a:solidFill>
              </a:rPr>
              <a:t>Cyberbully</a:t>
            </a:r>
            <a:r>
              <a:rPr lang="en-US" dirty="0" smtClean="0">
                <a:solidFill>
                  <a:schemeClr val="accent1">
                    <a:lumMod val="25000"/>
                  </a:schemeClr>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715963"/>
          </a:xfrm>
        </p:spPr>
        <p:txBody>
          <a:bodyPr>
            <a:normAutofit fontScale="90000"/>
          </a:bodyPr>
          <a:lstStyle/>
          <a:p>
            <a:pPr algn="l" eaLnBrk="1" fontAlgn="auto" hangingPunct="1">
              <a:spcAft>
                <a:spcPts val="0"/>
              </a:spcAft>
              <a:defRPr/>
            </a:pPr>
            <a:r>
              <a:rPr lang="en-US" sz="4000" dirty="0" smtClean="0">
                <a:solidFill>
                  <a:schemeClr val="accent1">
                    <a:lumMod val="25000"/>
                  </a:schemeClr>
                </a:solidFill>
              </a:rPr>
              <a:t>Bullying comes In various forms:</a:t>
            </a:r>
            <a:r>
              <a:rPr lang="en-US" sz="4000" dirty="0" smtClean="0"/>
              <a:t/>
            </a:r>
            <a:br>
              <a:rPr lang="en-US" sz="4000" dirty="0" smtClean="0"/>
            </a:br>
            <a:endParaRPr lang="en-US" sz="4000" dirty="0" smtClean="0"/>
          </a:p>
        </p:txBody>
      </p:sp>
      <p:sp>
        <p:nvSpPr>
          <p:cNvPr id="11267" name="Rectangle 3"/>
          <p:cNvSpPr>
            <a:spLocks noGrp="1" noChangeArrowheads="1"/>
          </p:cNvSpPr>
          <p:nvPr>
            <p:ph idx="1"/>
          </p:nvPr>
        </p:nvSpPr>
        <p:spPr>
          <a:xfrm>
            <a:off x="838200" y="1371600"/>
            <a:ext cx="6553200" cy="4754563"/>
          </a:xfrm>
        </p:spPr>
        <p:txBody>
          <a:bodyPr>
            <a:normAutofit lnSpcReduction="10000"/>
          </a:bodyPr>
          <a:lstStyle/>
          <a:p>
            <a:pPr eaLnBrk="1" hangingPunct="1">
              <a:lnSpc>
                <a:spcPct val="90000"/>
              </a:lnSpc>
            </a:pPr>
            <a:r>
              <a:rPr lang="en-US" sz="3600" b="1" u="sng" dirty="0" smtClean="0">
                <a:solidFill>
                  <a:schemeClr val="accent1">
                    <a:lumMod val="25000"/>
                  </a:schemeClr>
                </a:solidFill>
              </a:rPr>
              <a:t>Physical Bullying</a:t>
            </a:r>
            <a:r>
              <a:rPr lang="en-US" sz="3600" dirty="0" smtClean="0">
                <a:solidFill>
                  <a:schemeClr val="accent1">
                    <a:lumMod val="25000"/>
                  </a:schemeClr>
                </a:solidFill>
              </a:rPr>
              <a:t> is the most obvious form of intimidation and can consist of kicking, hitting, biting, pinching, hair pulling, and making threats. A bully may threaten to punch you if you don't give up your money, your lunch, etc</a:t>
            </a:r>
            <a:r>
              <a:rPr lang="en-US" sz="3600" dirty="0" smtClean="0">
                <a:solidFill>
                  <a:schemeClr val="accent1">
                    <a:lumMod val="25000"/>
                  </a:schemeClr>
                </a:solidFill>
              </a:rPr>
              <a:t>.</a:t>
            </a:r>
            <a:endParaRPr lang="en-US" sz="3600" b="1" dirty="0" smtClean="0">
              <a:solidFill>
                <a:schemeClr val="accent1">
                  <a:lumMod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illy market design template">
  <a:themeElements>
    <a:clrScheme name="Office Theme 13">
      <a:dk1>
        <a:srgbClr val="000000"/>
      </a:dk1>
      <a:lt1>
        <a:srgbClr val="FFFFFF"/>
      </a:lt1>
      <a:dk2>
        <a:srgbClr val="0088CC"/>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88CC"/>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Chilly market design template</Template>
  <TotalTime>596</TotalTime>
  <Words>650</Words>
  <Application>Microsoft Office PowerPoint</Application>
  <PresentationFormat>On-screen Show (4:3)</PresentationFormat>
  <Paragraphs>67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Chilly market design template</vt:lpstr>
      <vt:lpstr>BULLYING  2014</vt:lpstr>
      <vt:lpstr>What Is The Definition  of  Bullying?</vt:lpstr>
      <vt:lpstr>Bullying happens when someone hurts or scares another person on purpose, and the person being bullied has a hard time defending himself or herself. Usually, bullying happens over and over. </vt:lpstr>
      <vt:lpstr>Bullying is…</vt:lpstr>
      <vt:lpstr>Bullying is…</vt:lpstr>
      <vt:lpstr>Bullying also can happen online  or electronically. </vt:lpstr>
      <vt:lpstr>Cyber-bullying is when people bully each other using the Internet, mobile phones, or other cyber technology.</vt:lpstr>
      <vt:lpstr>This includes:</vt:lpstr>
      <vt:lpstr>Bullying comes In various forms: </vt:lpstr>
      <vt:lpstr>Bullying comes In various forms: </vt:lpstr>
      <vt:lpstr>Bullying comes In various forms: </vt:lpstr>
      <vt:lpstr>Bullying comes In various forms: </vt:lpstr>
      <vt:lpstr>Bullying comes In various forms: </vt:lpstr>
      <vt:lpstr>Bullying comes In various forms: </vt:lpstr>
      <vt:lpstr>South Carolina State Law</vt:lpstr>
      <vt:lpstr>Law continued </vt:lpstr>
      <vt:lpstr>Greenwood District 50 Board Policy</vt:lpstr>
      <vt:lpstr>End of Module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Definition of Bullying?</dc:title>
  <dc:creator>KATIE</dc:creator>
  <cp:lastModifiedBy>Randy Vaughn</cp:lastModifiedBy>
  <cp:revision>83</cp:revision>
  <dcterms:created xsi:type="dcterms:W3CDTF">2010-10-09T00:47:15Z</dcterms:created>
  <dcterms:modified xsi:type="dcterms:W3CDTF">2014-07-29T18:16:07Z</dcterms:modified>
</cp:coreProperties>
</file>