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6" r:id="rId2"/>
    <p:sldId id="270" r:id="rId3"/>
    <p:sldId id="258" r:id="rId4"/>
    <p:sldId id="259" r:id="rId5"/>
    <p:sldId id="261" r:id="rId6"/>
    <p:sldId id="262" r:id="rId7"/>
    <p:sldId id="272" r:id="rId8"/>
    <p:sldId id="271" r:id="rId9"/>
    <p:sldId id="265" r:id="rId10"/>
    <p:sldId id="266" r:id="rId11"/>
    <p:sldId id="267" r:id="rId12"/>
    <p:sldId id="269" r:id="rId13"/>
    <p:sldId id="27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333" autoAdjust="0"/>
  </p:normalViewPr>
  <p:slideViewPr>
    <p:cSldViewPr>
      <p:cViewPr varScale="1">
        <p:scale>
          <a:sx n="70" d="100"/>
          <a:sy n="70" d="100"/>
        </p:scale>
        <p:origin x="-13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D21E5-949D-43F6-A565-244400E1B9F1}" type="datetimeFigureOut">
              <a:rPr lang="en-US" smtClean="0"/>
              <a:t>7/29/2014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2D9E8-4D1E-456D-8FBC-0C2C97747D4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11AB24D-71CF-4B1C-8744-48B769380A08}" type="slidenum">
              <a:rPr lang="en-US" smtClean="0"/>
              <a:pPr/>
              <a:t>13</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0C918A2-8D5E-445A-BD72-DE1DDC7C3179}" type="datetimeFigureOut">
              <a:rPr lang="en-US"/>
              <a:pPr>
                <a:defRPr/>
              </a:pPr>
              <a:t>7/29/2014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0440D09-10ED-422C-856B-A06B6D9FAE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647D5FA-84E6-4ECF-877E-E9E6518E50C9}" type="datetimeFigureOut">
              <a:rPr lang="en-US"/>
              <a:pPr>
                <a:defRPr/>
              </a:pPr>
              <a:t>7/29/2014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6CD08A-2E76-4C52-9F6A-A99039C78A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0D61806-8318-453A-855D-5EC3E1CD6C8E}" type="datetimeFigureOut">
              <a:rPr lang="en-US"/>
              <a:pPr>
                <a:defRPr/>
              </a:pPr>
              <a:t>7/29/2014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B343393-450A-4AE4-860A-04FEFCEA18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7C47CCEE-F03E-46D1-BE6E-F0CB3F289F4D}" type="datetimeFigureOut">
              <a:rPr lang="en-US"/>
              <a:pPr>
                <a:defRPr/>
              </a:pPr>
              <a:t>7/29/2014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9B7BCA9-6FCD-4E11-96A1-792EDB2F03E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4ABF8351-309E-4612-AC04-975FCDEF7433}" type="datetimeFigureOut">
              <a:rPr lang="en-US"/>
              <a:pPr>
                <a:defRPr/>
              </a:pPr>
              <a:t>7/29/2014</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10DAB871-986B-405B-8D16-79FB4A4841E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F31935A-1F0E-476C-B3A7-23347D0794FE}" type="datetimeFigureOut">
              <a:rPr lang="en-US"/>
              <a:pPr>
                <a:defRPr/>
              </a:pPr>
              <a:t>7/29/2014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0253CB1-20E4-4394-B09D-DC5AE26343F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85554CC-DA22-410C-A750-14B6E6E27216}" type="datetimeFigureOut">
              <a:rPr lang="en-US"/>
              <a:pPr>
                <a:defRPr/>
              </a:pPr>
              <a:t>7/29/2014</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36D4F11-894B-4304-A978-D14BE524C2C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4ABADB8-FE8A-495A-9735-2949B9C01524}" type="datetimeFigureOut">
              <a:rPr lang="en-US"/>
              <a:pPr>
                <a:defRPr/>
              </a:pPr>
              <a:t>7/29/2014</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BCDC2BE5-ED96-459B-A9EE-49DC6E95745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1D3942C-B9B8-4D18-AE06-98A10D3C681D}" type="datetimeFigureOut">
              <a:rPr lang="en-US"/>
              <a:pPr>
                <a:defRPr/>
              </a:pPr>
              <a:t>7/29/2014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5FDCF25-E2B2-4513-8631-C514F75FA2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7457B8A-4AF5-48D0-B2C5-D1EE1D7DC5CC}" type="datetimeFigureOut">
              <a:rPr lang="en-US"/>
              <a:pPr>
                <a:defRPr/>
              </a:pPr>
              <a:t>7/29/2014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AFF481F-B1F0-4206-9D0A-3B7FB4E6524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3B5DB942-C25F-40C9-AC81-B62E954B38C9}" type="datetimeFigureOut">
              <a:rPr lang="en-US"/>
              <a:pPr>
                <a:defRPr/>
              </a:pPr>
              <a:t>7/29/2014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D23A348-C9B3-4EB7-9A16-051F3EAE888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2AA33CF8-7D49-4D42-8EFA-DC46F0ACCE91}" type="datetimeFigureOut">
              <a:rPr lang="en-US"/>
              <a:pPr>
                <a:defRPr/>
              </a:pPr>
              <a:t>7/29/2014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3BE32DE-4A1E-4E96-9E0F-C20F57CBF0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13" r:id="rId6"/>
    <p:sldLayoutId id="2147483806" r:id="rId7"/>
    <p:sldLayoutId id="2147483814" r:id="rId8"/>
    <p:sldLayoutId id="2147483815" r:id="rId9"/>
    <p:sldLayoutId id="2147483807" r:id="rId10"/>
    <p:sldLayoutId id="214748380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law.cornell.edu/supct/html/historics/USSC_CR_0457_0202_ZS.html" TargetMode="External"/><Relationship Id="rId2" Type="http://schemas.openxmlformats.org/officeDocument/2006/relationships/hyperlink" Target="http://www.ncela.gwu.edu/faqs/view/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ida.us/standards/CAN_DOs/index.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ida.u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828800" y="1143000"/>
            <a:ext cx="6629400" cy="2457450"/>
          </a:xfrm>
        </p:spPr>
        <p:txBody>
          <a:bodyPr>
            <a:normAutofit fontScale="90000"/>
          </a:bodyPr>
          <a:lstStyle/>
          <a:p>
            <a:pPr algn="ctr" eaLnBrk="1" fontAlgn="auto" hangingPunct="1">
              <a:spcAft>
                <a:spcPts val="0"/>
              </a:spcAft>
              <a:defRPr/>
            </a:pPr>
            <a:r>
              <a:rPr lang="en-US" dirty="0" smtClean="0"/>
              <a:t/>
            </a:r>
            <a:br>
              <a:rPr lang="en-US" dirty="0" smtClean="0"/>
            </a:br>
            <a:r>
              <a:rPr lang="en-US" dirty="0" smtClean="0"/>
              <a:t/>
            </a:r>
            <a:br>
              <a:rPr lang="en-US" dirty="0" smtClean="0"/>
            </a:br>
            <a:r>
              <a:rPr lang="en-US" dirty="0" smtClean="0">
                <a:latin typeface="Franklin Gothic Medium Cond" pitchFamily="34" charset="0"/>
              </a:rPr>
              <a:t>ESOL  </a:t>
            </a:r>
            <a:br>
              <a:rPr lang="en-US" dirty="0" smtClean="0">
                <a:latin typeface="Franklin Gothic Medium Cond" pitchFamily="34" charset="0"/>
              </a:rPr>
            </a:br>
            <a:r>
              <a:rPr lang="en-US" sz="3200" dirty="0" smtClean="0">
                <a:latin typeface="Franklin Gothic Medium Cond" pitchFamily="34" charset="0"/>
              </a:rPr>
              <a:t>(</a:t>
            </a:r>
            <a:r>
              <a:rPr lang="en-US" sz="3200" dirty="0" smtClean="0">
                <a:solidFill>
                  <a:srgbClr val="FF0000"/>
                </a:solidFill>
                <a:latin typeface="Franklin Gothic Medium Cond" pitchFamily="34" charset="0"/>
              </a:rPr>
              <a:t>E</a:t>
            </a:r>
            <a:r>
              <a:rPr lang="en-US" sz="3200" dirty="0" smtClean="0">
                <a:latin typeface="Franklin Gothic Medium Cond" pitchFamily="34" charset="0"/>
              </a:rPr>
              <a:t>nglish for </a:t>
            </a:r>
            <a:r>
              <a:rPr lang="en-US" sz="3200" dirty="0" smtClean="0">
                <a:solidFill>
                  <a:srgbClr val="FF0000"/>
                </a:solidFill>
                <a:latin typeface="Franklin Gothic Medium Cond" pitchFamily="34" charset="0"/>
              </a:rPr>
              <a:t>S</a:t>
            </a:r>
            <a:r>
              <a:rPr lang="en-US" sz="3200" dirty="0" smtClean="0">
                <a:latin typeface="Franklin Gothic Medium Cond" pitchFamily="34" charset="0"/>
              </a:rPr>
              <a:t>peakers of </a:t>
            </a:r>
            <a:r>
              <a:rPr lang="en-US" sz="3200" dirty="0" smtClean="0">
                <a:solidFill>
                  <a:srgbClr val="FF0000"/>
                </a:solidFill>
                <a:latin typeface="Franklin Gothic Medium Cond" pitchFamily="34" charset="0"/>
              </a:rPr>
              <a:t>O</a:t>
            </a:r>
            <a:r>
              <a:rPr lang="en-US" sz="3200" dirty="0" smtClean="0">
                <a:latin typeface="Franklin Gothic Medium Cond" pitchFamily="34" charset="0"/>
              </a:rPr>
              <a:t>ther </a:t>
            </a:r>
            <a:r>
              <a:rPr lang="en-US" sz="3200" dirty="0" smtClean="0">
                <a:solidFill>
                  <a:srgbClr val="FF0000"/>
                </a:solidFill>
                <a:latin typeface="Franklin Gothic Medium Cond" pitchFamily="34" charset="0"/>
              </a:rPr>
              <a:t>L</a:t>
            </a:r>
            <a:r>
              <a:rPr lang="en-US" sz="3200" dirty="0" smtClean="0">
                <a:latin typeface="Franklin Gothic Medium Cond" pitchFamily="34" charset="0"/>
              </a:rPr>
              <a:t>anguages)</a:t>
            </a:r>
            <a:r>
              <a:rPr lang="en-US" dirty="0" smtClean="0">
                <a:latin typeface="Franklin Gothic Medium Cond" pitchFamily="34" charset="0"/>
              </a:rPr>
              <a:t/>
            </a:r>
            <a:br>
              <a:rPr lang="en-US" dirty="0" smtClean="0">
                <a:latin typeface="Franklin Gothic Medium Cond" pitchFamily="34" charset="0"/>
              </a:rPr>
            </a:br>
            <a:r>
              <a:rPr lang="en-US" dirty="0" smtClean="0">
                <a:latin typeface="Franklin Gothic Medium Cond" pitchFamily="34" charset="0"/>
              </a:rPr>
              <a:t>Program</a:t>
            </a:r>
            <a:br>
              <a:rPr lang="en-US" dirty="0" smtClean="0">
                <a:latin typeface="Franklin Gothic Medium Cond" pitchFamily="34" charset="0"/>
              </a:rPr>
            </a:br>
            <a:r>
              <a:rPr lang="en-US" dirty="0" smtClean="0">
                <a:latin typeface="Franklin Gothic Medium Cond" pitchFamily="34" charset="0"/>
              </a:rPr>
              <a:t> in Greenwood District 50</a:t>
            </a:r>
          </a:p>
        </p:txBody>
      </p:sp>
      <p:sp>
        <p:nvSpPr>
          <p:cNvPr id="9219" name="Subtitle 2"/>
          <p:cNvSpPr>
            <a:spLocks noGrp="1"/>
          </p:cNvSpPr>
          <p:nvPr>
            <p:ph type="subTitle" idx="1"/>
          </p:nvPr>
        </p:nvSpPr>
        <p:spPr>
          <a:xfrm>
            <a:off x="1371600" y="3429000"/>
            <a:ext cx="7467600" cy="2057400"/>
          </a:xfrm>
        </p:spPr>
        <p:txBody>
          <a:bodyPr/>
          <a:lstStyle/>
          <a:p>
            <a:pPr marR="0" eaLnBrk="1" hangingPunct="1">
              <a:buFont typeface="Arial" charset="0"/>
              <a:buNone/>
            </a:pPr>
            <a:endParaRPr lang="en-US" dirty="0" smtClean="0"/>
          </a:p>
          <a:p>
            <a:pPr marR="0" eaLnBrk="1" hangingPunct="1">
              <a:buFont typeface="Arial" charset="0"/>
              <a:buNone/>
            </a:pPr>
            <a:r>
              <a:rPr lang="en-US" b="1" dirty="0" smtClean="0">
                <a:latin typeface="Bernard MT Condensed" pitchFamily="18" charset="0"/>
              </a:rPr>
              <a:t>2014-2015 </a:t>
            </a:r>
          </a:p>
          <a:p>
            <a:pPr marR="0" eaLnBrk="1" hangingPunct="1">
              <a:buFont typeface="Arial" charset="0"/>
              <a:buNone/>
            </a:pPr>
            <a:r>
              <a:rPr lang="en-US" b="1" dirty="0" smtClean="0">
                <a:latin typeface="Bernard MT Condensed" pitchFamily="18" charset="0"/>
              </a:rPr>
              <a:t>Questions and Answers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143000"/>
            <a:ext cx="8229600" cy="5715000"/>
          </a:xfrm>
        </p:spPr>
        <p:txBody>
          <a:bodyPr/>
          <a:lstStyle/>
          <a:p>
            <a:pPr eaLnBrk="1" hangingPunct="1"/>
            <a:r>
              <a:rPr lang="en-US" b="1" smtClean="0">
                <a:solidFill>
                  <a:srgbClr val="FF0000"/>
                </a:solidFill>
                <a:latin typeface="Cambria Math" pitchFamily="18" charset="0"/>
                <a:ea typeface="Cambria Math" pitchFamily="18" charset="0"/>
                <a:cs typeface="Cambria Math" pitchFamily="18" charset="0"/>
              </a:rPr>
              <a:t>English Language Learners should not be retained in a grade solely based on a lack of proficiency of the English language.</a:t>
            </a:r>
          </a:p>
          <a:p>
            <a:pPr eaLnBrk="1" hangingPunct="1">
              <a:buFont typeface="Wingdings 3" pitchFamily="18" charset="2"/>
              <a:buNone/>
            </a:pPr>
            <a:endParaRPr lang="en-US" b="1" smtClean="0">
              <a:solidFill>
                <a:srgbClr val="FF0000"/>
              </a:solidFill>
              <a:latin typeface="Cambria Math" pitchFamily="18" charset="0"/>
              <a:ea typeface="Cambria Math" pitchFamily="18" charset="0"/>
              <a:cs typeface="Cambria Math" pitchFamily="18" charset="0"/>
            </a:endParaRPr>
          </a:p>
          <a:p>
            <a:pPr eaLnBrk="1" hangingPunct="1"/>
            <a:r>
              <a:rPr lang="en-US" smtClean="0">
                <a:latin typeface="Cambria Math" pitchFamily="18" charset="0"/>
                <a:ea typeface="Cambria Math" pitchFamily="18" charset="0"/>
                <a:cs typeface="Cambria Math" pitchFamily="18" charset="0"/>
              </a:rPr>
              <a:t>Recommendations for retention should be made only after careful consideration of all available information on the child.</a:t>
            </a:r>
          </a:p>
          <a:p>
            <a:pPr eaLnBrk="1" hangingPunct="1"/>
            <a:endParaRPr lang="en-US" smtClean="0">
              <a:latin typeface="Cambria Math" pitchFamily="18" charset="0"/>
              <a:ea typeface="Cambria Math" pitchFamily="18" charset="0"/>
              <a:cs typeface="Cambria Math" pitchFamily="18" charset="0"/>
            </a:endParaRPr>
          </a:p>
          <a:p>
            <a:pPr eaLnBrk="1" hangingPunct="1"/>
            <a:r>
              <a:rPr lang="en-US" smtClean="0">
                <a:latin typeface="Cambria Math" pitchFamily="18" charset="0"/>
                <a:ea typeface="Cambria Math" pitchFamily="18" charset="0"/>
                <a:cs typeface="Cambria Math" pitchFamily="18" charset="0"/>
              </a:rPr>
              <a:t>A special form must be filled out. It must include documentations of accommodations and interventions. Document accommodated work  you have been providing for this student during your class.</a:t>
            </a:r>
          </a:p>
          <a:p>
            <a:pPr eaLnBrk="1" hangingPunct="1"/>
            <a:endParaRPr lang="en-US" smtClean="0"/>
          </a:p>
          <a:p>
            <a:pPr eaLnBrk="1" hangingPunct="1">
              <a:buFont typeface="Arial" charset="0"/>
              <a:buNone/>
            </a:pPr>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latin typeface="Berlin Sans FB Demi" pitchFamily="34" charset="0"/>
              </a:rPr>
              <a:t>Q: Should we retain ESOL students?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600200"/>
            <a:ext cx="8229600" cy="4953000"/>
          </a:xfrm>
        </p:spPr>
        <p:txBody>
          <a:bodyPr/>
          <a:lstStyle/>
          <a:p>
            <a:pPr eaLnBrk="1" hangingPunct="1"/>
            <a:endParaRPr lang="en-US" smtClean="0">
              <a:latin typeface="Cambria Math" pitchFamily="18" charset="0"/>
              <a:ea typeface="Cambria Math" pitchFamily="18" charset="0"/>
              <a:cs typeface="Cambria Math" pitchFamily="18" charset="0"/>
            </a:endParaRPr>
          </a:p>
          <a:p>
            <a:pPr eaLnBrk="1" hangingPunct="1"/>
            <a:r>
              <a:rPr lang="en-US" smtClean="0">
                <a:latin typeface="Cambria Math" pitchFamily="18" charset="0"/>
                <a:ea typeface="Cambria Math" pitchFamily="18" charset="0"/>
                <a:cs typeface="Cambria Math" pitchFamily="18" charset="0"/>
              </a:rPr>
              <a:t>English Language Learners should be monitored closely to determine if special education services are needed.</a:t>
            </a:r>
          </a:p>
          <a:p>
            <a:pPr eaLnBrk="1" hangingPunct="1">
              <a:buFont typeface="Wingdings 3" pitchFamily="18" charset="2"/>
              <a:buNone/>
            </a:pPr>
            <a:endParaRPr lang="en-US" smtClean="0">
              <a:latin typeface="Cambria Math" pitchFamily="18" charset="0"/>
              <a:ea typeface="Cambria Math" pitchFamily="18" charset="0"/>
              <a:cs typeface="Cambria Math" pitchFamily="18" charset="0"/>
            </a:endParaRPr>
          </a:p>
          <a:p>
            <a:pPr eaLnBrk="1" hangingPunct="1"/>
            <a:r>
              <a:rPr lang="en-US" b="1" smtClean="0">
                <a:latin typeface="Cambria Math" pitchFamily="18" charset="0"/>
                <a:ea typeface="Cambria Math" pitchFamily="18" charset="0"/>
                <a:cs typeface="Cambria Math" pitchFamily="18" charset="0"/>
              </a:rPr>
              <a:t>An ESOL teacher must be present for IEP meetings when placement for ESOL students is discussed.</a:t>
            </a:r>
          </a:p>
          <a:p>
            <a:pPr eaLnBrk="1" hangingPunct="1">
              <a:buFont typeface="Arial" charset="0"/>
              <a:buNone/>
            </a:pPr>
            <a:endParaRPr lang="en-US"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Can ESOL students be referred to Programs for Exceptional Students?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rtlCol="0">
            <a:normAutofit lnSpcReduction="10000"/>
          </a:bodyPr>
          <a:lstStyle/>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Lesson Plans must document accommodations (</a:t>
            </a:r>
            <a:r>
              <a:rPr lang="en-US" dirty="0" err="1" smtClean="0">
                <a:latin typeface="Cambria Math" pitchFamily="18" charset="0"/>
                <a:ea typeface="Cambria Math" pitchFamily="18" charset="0"/>
              </a:rPr>
              <a:t>OnCourse</a:t>
            </a:r>
            <a:r>
              <a:rPr lang="en-US" dirty="0" smtClean="0">
                <a:latin typeface="Cambria Math" pitchFamily="18" charset="0"/>
                <a:ea typeface="Cambria Math" pitchFamily="18" charset="0"/>
              </a:rPr>
              <a:t>);</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Document awards, sport and club participation, </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Meetings with parents,</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Collaboration with ESOL teacher/ESOL school contact,</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Participation in RTI initiatives,</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SIT Team Meetings,</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ESOL Services outside of the classroom,</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Copies of parent communications, </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School-wide Plans for ELL parent involvement.  </a:t>
            </a:r>
          </a:p>
          <a:p>
            <a:pPr marL="365760" indent="-256032" eaLnBrk="1" fontAlgn="auto" hangingPunct="1">
              <a:lnSpc>
                <a:spcPct val="80000"/>
              </a:lnSpc>
              <a:spcAft>
                <a:spcPts val="0"/>
              </a:spcAft>
              <a:buFont typeface="Arial" charset="0"/>
              <a:buNone/>
              <a:defRPr/>
            </a:pPr>
            <a:endParaRPr lang="en-US" dirty="0" smtClean="0">
              <a:latin typeface="Cambria Math" pitchFamily="18" charset="0"/>
              <a:ea typeface="Cambria Math" pitchFamily="18" charset="0"/>
            </a:endParaRPr>
          </a:p>
          <a:p>
            <a:pPr marL="365760" indent="-256032" algn="ctr" eaLnBrk="1" fontAlgn="auto" hangingPunct="1">
              <a:lnSpc>
                <a:spcPct val="80000"/>
              </a:lnSpc>
              <a:spcAft>
                <a:spcPts val="0"/>
              </a:spcAft>
              <a:buFont typeface="Arial" charset="0"/>
              <a:buNone/>
              <a:defRPr/>
            </a:pPr>
            <a:r>
              <a:rPr lang="en-US" dirty="0" smtClean="0">
                <a:solidFill>
                  <a:srgbClr val="FF0000"/>
                </a:solidFill>
                <a:latin typeface="Cambria Math" pitchFamily="18" charset="0"/>
                <a:ea typeface="Cambria Math" pitchFamily="18" charset="0"/>
              </a:rPr>
              <a:t>Do you have the accommodation plan in a location that you can easily access and use for instructional purposes? </a:t>
            </a:r>
          </a:p>
          <a:p>
            <a:pPr marL="365760" indent="-256032" eaLnBrk="1" fontAlgn="auto" hangingPunct="1">
              <a:spcAft>
                <a:spcPts val="0"/>
              </a:spcAft>
              <a:buFont typeface="Arial" pitchFamily="34" charset="0"/>
              <a:buNone/>
              <a:defRPr/>
            </a:pPr>
            <a:endParaRPr lang="en-US" dirty="0" smtClean="0"/>
          </a:p>
        </p:txBody>
      </p:sp>
      <p:sp>
        <p:nvSpPr>
          <p:cNvPr id="11266" name="Title 1"/>
          <p:cNvSpPr>
            <a:spLocks noGrp="1"/>
          </p:cNvSpPr>
          <p:nvPr>
            <p:ph type="title"/>
          </p:nvPr>
        </p:nvSpPr>
        <p:spPr>
          <a:xfrm>
            <a:off x="533400" y="228600"/>
            <a:ext cx="8229600" cy="1143000"/>
          </a:xfrm>
        </p:spPr>
        <p:txBody>
          <a:bodyPr/>
          <a:lstStyle/>
          <a:p>
            <a:pPr eaLnBrk="1" fontAlgn="auto" hangingPunct="1">
              <a:spcAft>
                <a:spcPts val="0"/>
              </a:spcAft>
              <a:defRPr/>
            </a:pPr>
            <a:r>
              <a:rPr lang="en-US" dirty="0" smtClean="0">
                <a:latin typeface="Algerian" pitchFamily="82" charset="0"/>
              </a:rPr>
              <a:t>Remember to Document: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sz="7200" smtClean="0"/>
              <a:t>End of Module</a:t>
            </a:r>
          </a:p>
        </p:txBody>
      </p:sp>
      <p:sp>
        <p:nvSpPr>
          <p:cNvPr id="50179" name="Rectangle 3"/>
          <p:cNvSpPr>
            <a:spLocks noGrp="1" noChangeArrowheads="1"/>
          </p:cNvSpPr>
          <p:nvPr>
            <p:ph type="body" idx="1"/>
          </p:nvPr>
        </p:nvSpPr>
        <p:spPr>
          <a:xfrm>
            <a:off x="695325" y="2692400"/>
            <a:ext cx="7675563" cy="3121025"/>
          </a:xfrm>
        </p:spPr>
        <p:txBody>
          <a:bodyPr/>
          <a:lstStyle/>
          <a:p>
            <a:pPr lvl="4">
              <a:buFontTx/>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600200"/>
            <a:ext cx="8229600" cy="5257800"/>
          </a:xfrm>
        </p:spPr>
        <p:txBody>
          <a:bodyPr>
            <a:normAutofit/>
          </a:bodyPr>
          <a:lstStyle/>
          <a:p>
            <a:pPr marL="365760" indent="-256032" eaLnBrk="1" fontAlgn="auto" hangingPunct="1">
              <a:spcAft>
                <a:spcPts val="0"/>
              </a:spcAft>
              <a:buFont typeface="Wingdings 3"/>
              <a:buChar char=""/>
              <a:defRPr/>
            </a:pPr>
            <a:r>
              <a:rPr lang="en-US" dirty="0" err="1" smtClean="0">
                <a:latin typeface="Cambria Math" pitchFamily="18" charset="0"/>
                <a:ea typeface="Cambria Math" pitchFamily="18" charset="0"/>
              </a:rPr>
              <a:t>Gwd</a:t>
            </a:r>
            <a:r>
              <a:rPr lang="en-US" dirty="0" smtClean="0">
                <a:latin typeface="Cambria Math" pitchFamily="18" charset="0"/>
                <a:ea typeface="Cambria Math" pitchFamily="18" charset="0"/>
              </a:rPr>
              <a:t> 50 has over 1,000 ESOL students; each school has ESOL students.</a:t>
            </a:r>
          </a:p>
          <a:p>
            <a:pPr marL="365760" indent="-256032" eaLnBrk="1" fontAlgn="auto" hangingPunct="1">
              <a:spcAft>
                <a:spcPts val="0"/>
              </a:spcAft>
              <a:buFont typeface="Wingdings 3"/>
              <a:buChar char=""/>
              <a:defRPr/>
            </a:pPr>
            <a:r>
              <a:rPr lang="en-US" dirty="0" smtClean="0">
                <a:latin typeface="Cambria Math" pitchFamily="18" charset="0"/>
                <a:ea typeface="Cambria Math" pitchFamily="18" charset="0"/>
              </a:rPr>
              <a:t>ESOL is a federal program under Title III legislation.</a:t>
            </a:r>
          </a:p>
          <a:p>
            <a:pPr marL="365760" indent="-256032" eaLnBrk="1" fontAlgn="auto" hangingPunct="1">
              <a:spcAft>
                <a:spcPts val="0"/>
              </a:spcAft>
              <a:buFont typeface="Wingdings 3"/>
              <a:buChar char=""/>
              <a:defRPr/>
            </a:pPr>
            <a:r>
              <a:rPr lang="en-US" u="sng" dirty="0" smtClean="0">
                <a:latin typeface="Cambria Math" pitchFamily="18" charset="0"/>
                <a:ea typeface="Cambria Math" pitchFamily="18" charset="0"/>
              </a:rPr>
              <a:t>Court rulings:  </a:t>
            </a:r>
          </a:p>
          <a:p>
            <a:pPr marL="624078" indent="-514350" eaLnBrk="1" fontAlgn="auto" hangingPunct="1">
              <a:spcAft>
                <a:spcPts val="0"/>
              </a:spcAft>
              <a:buFont typeface="+mj-lt"/>
              <a:buAutoNum type="alphaUcPeriod"/>
              <a:defRPr/>
            </a:pPr>
            <a:r>
              <a:rPr lang="en-US" b="1" dirty="0" smtClean="0">
                <a:latin typeface="Cambria Math" pitchFamily="18" charset="0"/>
                <a:ea typeface="Cambria Math" pitchFamily="18" charset="0"/>
              </a:rPr>
              <a:t>LAU vs. NICHOLS </a:t>
            </a:r>
            <a:r>
              <a:rPr lang="en-US" dirty="0" smtClean="0">
                <a:latin typeface="Cambria Math" pitchFamily="18" charset="0"/>
                <a:ea typeface="Cambria Math" pitchFamily="18" charset="0"/>
              </a:rPr>
              <a:t>–</a:t>
            </a:r>
            <a:r>
              <a:rPr lang="en-US" b="1" dirty="0" smtClean="0">
                <a:solidFill>
                  <a:srgbClr val="FF3300"/>
                </a:solidFill>
                <a:latin typeface="Cambria Math" pitchFamily="18" charset="0"/>
                <a:ea typeface="Cambria Math" pitchFamily="18" charset="0"/>
              </a:rPr>
              <a:t>accommodations for ELLs must be made </a:t>
            </a:r>
            <a:r>
              <a:rPr lang="en-US" dirty="0" smtClean="0">
                <a:latin typeface="Cambria Math" pitchFamily="18" charset="0"/>
                <a:ea typeface="Cambria Math" pitchFamily="18" charset="0"/>
                <a:hlinkClick r:id="rId2"/>
              </a:rPr>
              <a:t>http://www.ncela.gwu.edu/faqs/view/6</a:t>
            </a:r>
            <a:endParaRPr lang="en-US" dirty="0" smtClean="0">
              <a:latin typeface="Cambria Math" pitchFamily="18" charset="0"/>
              <a:ea typeface="Cambria Math" pitchFamily="18" charset="0"/>
            </a:endParaRPr>
          </a:p>
          <a:p>
            <a:pPr marL="624078" indent="-514350" eaLnBrk="1" fontAlgn="auto" hangingPunct="1">
              <a:spcAft>
                <a:spcPts val="0"/>
              </a:spcAft>
              <a:buFont typeface="+mj-lt"/>
              <a:buAutoNum type="alphaUcPeriod"/>
              <a:defRPr/>
            </a:pPr>
            <a:r>
              <a:rPr lang="en-US" b="1" dirty="0" smtClean="0">
                <a:latin typeface="Cambria Math" pitchFamily="18" charset="0"/>
                <a:ea typeface="Cambria Math" pitchFamily="18" charset="0"/>
              </a:rPr>
              <a:t>PLYLER vs. DOE – </a:t>
            </a:r>
            <a:r>
              <a:rPr lang="en-US" b="1" dirty="0" smtClean="0">
                <a:solidFill>
                  <a:srgbClr val="FF0000"/>
                </a:solidFill>
                <a:latin typeface="Cambria Math" pitchFamily="18" charset="0"/>
                <a:ea typeface="Cambria Math" pitchFamily="18" charset="0"/>
              </a:rPr>
              <a:t>equal access to schools regardless of immigrant status</a:t>
            </a:r>
          </a:p>
          <a:p>
            <a:pPr marL="365760" indent="-256032" eaLnBrk="1" fontAlgn="auto" hangingPunct="1">
              <a:spcAft>
                <a:spcPts val="0"/>
              </a:spcAft>
              <a:buFont typeface="Arial" charset="0"/>
              <a:buNone/>
              <a:defRPr/>
            </a:pPr>
            <a:r>
              <a:rPr lang="en-US" dirty="0" smtClean="0">
                <a:latin typeface="Cambria Math" pitchFamily="18" charset="0"/>
                <a:ea typeface="Cambria Math" pitchFamily="18" charset="0"/>
                <a:hlinkClick r:id="rId3"/>
              </a:rPr>
              <a:t>http://www.law.cornell.edu/supct/html/historics/USSC_CR_0457_0202_ZS.html</a:t>
            </a:r>
            <a:endParaRPr lang="en-US" dirty="0" smtClean="0">
              <a:latin typeface="Cambria Math" pitchFamily="18" charset="0"/>
              <a:ea typeface="Cambria Math" pitchFamily="18" charset="0"/>
            </a:endParaRPr>
          </a:p>
          <a:p>
            <a:pPr marL="365760" indent="-256032" eaLnBrk="1" fontAlgn="auto" hangingPunct="1">
              <a:spcAft>
                <a:spcPts val="0"/>
              </a:spcAft>
              <a:buFont typeface="Arial" charset="0"/>
              <a:buNone/>
              <a:defRPr/>
            </a:pPr>
            <a:r>
              <a:rPr lang="en-US" dirty="0" smtClean="0">
                <a:latin typeface="Cambria Math" pitchFamily="18" charset="0"/>
                <a:ea typeface="Cambria Math" pitchFamily="18" charset="0"/>
              </a:rPr>
              <a:t> </a:t>
            </a:r>
          </a:p>
          <a:p>
            <a:pPr marL="365760" indent="-256032" eaLnBrk="1" fontAlgn="auto" hangingPunct="1">
              <a:spcAft>
                <a:spcPts val="0"/>
              </a:spcAft>
              <a:buFont typeface="Arial" charset="0"/>
              <a:buNone/>
              <a:defRPr/>
            </a:pPr>
            <a:endParaRPr lang="en-US" dirty="0" smtClean="0"/>
          </a:p>
          <a:p>
            <a:pPr marL="365760" indent="-256032" eaLnBrk="1" fontAlgn="auto" hangingPunct="1">
              <a:spcAft>
                <a:spcPts val="0"/>
              </a:spcAft>
              <a:buFont typeface="Arial" charset="0"/>
              <a:buNone/>
              <a:defRPr/>
            </a:pPr>
            <a:endParaRPr lang="en-US" dirty="0" smtClean="0"/>
          </a:p>
        </p:txBody>
      </p:sp>
      <p:sp>
        <p:nvSpPr>
          <p:cNvPr id="3074"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Why do we need to know about ESOL?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lnSpc>
                <a:spcPct val="90000"/>
              </a:lnSpc>
            </a:pPr>
            <a:r>
              <a:rPr lang="en-US" dirty="0" smtClean="0">
                <a:latin typeface="Cambria Math" pitchFamily="18" charset="0"/>
                <a:ea typeface="Cambria Math" pitchFamily="18" charset="0"/>
                <a:cs typeface="Cambria Math" pitchFamily="18" charset="0"/>
              </a:rPr>
              <a:t>Each school has a staff member designated as an ESOL contact. </a:t>
            </a:r>
            <a:r>
              <a:rPr lang="en-US" sz="2000" i="1" dirty="0" smtClean="0">
                <a:latin typeface="Cambria Math" pitchFamily="18" charset="0"/>
                <a:ea typeface="Cambria Math" pitchFamily="18" charset="0"/>
                <a:cs typeface="Cambria Math" pitchFamily="18" charset="0"/>
              </a:rPr>
              <a:t>(Please take time to learn who that person is.)</a:t>
            </a:r>
          </a:p>
          <a:p>
            <a:pPr eaLnBrk="1" hangingPunct="1">
              <a:lnSpc>
                <a:spcPct val="90000"/>
              </a:lnSpc>
              <a:buFont typeface="Wingdings 3" pitchFamily="18" charset="2"/>
              <a:buNone/>
            </a:pPr>
            <a:endParaRPr lang="en-US" i="1" dirty="0" smtClean="0">
              <a:latin typeface="Cambria Math" pitchFamily="18" charset="0"/>
              <a:ea typeface="Cambria Math" pitchFamily="18" charset="0"/>
              <a:cs typeface="Cambria Math" pitchFamily="18" charset="0"/>
            </a:endParaRPr>
          </a:p>
          <a:p>
            <a:pPr eaLnBrk="1" hangingPunct="1">
              <a:lnSpc>
                <a:spcPct val="90000"/>
              </a:lnSpc>
            </a:pPr>
            <a:r>
              <a:rPr lang="en-US" u="sng" dirty="0" smtClean="0">
                <a:solidFill>
                  <a:srgbClr val="FF0000"/>
                </a:solidFill>
                <a:latin typeface="Cambria Math" pitchFamily="18" charset="0"/>
                <a:ea typeface="Cambria Math" pitchFamily="18" charset="0"/>
              </a:rPr>
              <a:t>All content area teachers are also language teachers</a:t>
            </a:r>
            <a:r>
              <a:rPr lang="en-US" dirty="0" smtClean="0">
                <a:solidFill>
                  <a:srgbClr val="FF0000"/>
                </a:solidFill>
                <a:latin typeface="Cambria Math" pitchFamily="18" charset="0"/>
                <a:ea typeface="Cambria Math" pitchFamily="18" charset="0"/>
              </a:rPr>
              <a:t>. Language learning happens in every classroom! </a:t>
            </a:r>
            <a:endParaRPr lang="en-US" b="1" dirty="0" smtClean="0">
              <a:solidFill>
                <a:srgbClr val="FF0000"/>
              </a:solidFill>
              <a:latin typeface="Cambria Math" pitchFamily="18" charset="0"/>
              <a:ea typeface="Cambria Math" pitchFamily="18" charset="0"/>
              <a:cs typeface="Cambria Math" pitchFamily="18" charset="0"/>
            </a:endParaRPr>
          </a:p>
          <a:p>
            <a:pPr eaLnBrk="1" hangingPunct="1">
              <a:lnSpc>
                <a:spcPct val="90000"/>
              </a:lnSpc>
            </a:pPr>
            <a:endParaRPr lang="en-US" b="1" dirty="0" smtClean="0">
              <a:solidFill>
                <a:srgbClr val="FF3300"/>
              </a:solidFill>
              <a:latin typeface="Cambria Math" pitchFamily="18" charset="0"/>
              <a:ea typeface="Cambria Math" pitchFamily="18" charset="0"/>
              <a:cs typeface="Cambria Math" pitchFamily="18" charset="0"/>
            </a:endParaRPr>
          </a:p>
          <a:p>
            <a:pPr eaLnBrk="1" hangingPunct="1">
              <a:lnSpc>
                <a:spcPct val="90000"/>
              </a:lnSpc>
            </a:pPr>
            <a:r>
              <a:rPr lang="en-US" dirty="0" smtClean="0">
                <a:latin typeface="Cambria Math" pitchFamily="18" charset="0"/>
                <a:ea typeface="Cambria Math" pitchFamily="18" charset="0"/>
                <a:cs typeface="Cambria Math" pitchFamily="18" charset="0"/>
              </a:rPr>
              <a:t>Students who need additional help beyond the primary instructor will receive supplemental instructional time with ESOL trained teachers whenever possible.  </a:t>
            </a:r>
          </a:p>
          <a:p>
            <a:pPr eaLnBrk="1" hangingPunct="1">
              <a:buFont typeface="Arial" charset="0"/>
              <a:buNone/>
            </a:pPr>
            <a:endParaRPr lang="en-US" dirty="0"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Who provides English instruction to ESOL students?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72062"/>
          </a:xfrm>
        </p:spPr>
        <p:txBody>
          <a:bodyPr rtlCol="0">
            <a:normAutofit/>
          </a:bodyPr>
          <a:lstStyle/>
          <a:p>
            <a:pPr marL="609600" indent="-609600" eaLnBrk="1" fontAlgn="auto" hangingPunct="1">
              <a:spcAft>
                <a:spcPts val="0"/>
              </a:spcAft>
              <a:buFont typeface="Wingdings 3"/>
              <a:buChar char=""/>
              <a:defRPr/>
            </a:pPr>
            <a:r>
              <a:rPr lang="en-US" sz="2400" dirty="0" smtClean="0">
                <a:solidFill>
                  <a:srgbClr val="FF3300"/>
                </a:solidFill>
                <a:latin typeface="Cambria Math" pitchFamily="18" charset="0"/>
                <a:ea typeface="Cambria Math" pitchFamily="18" charset="0"/>
              </a:rPr>
              <a:t>Home </a:t>
            </a:r>
            <a:r>
              <a:rPr lang="en-US" sz="2400" dirty="0">
                <a:solidFill>
                  <a:srgbClr val="FF3300"/>
                </a:solidFill>
                <a:latin typeface="Cambria Math" pitchFamily="18" charset="0"/>
                <a:ea typeface="Cambria Math" pitchFamily="18" charset="0"/>
              </a:rPr>
              <a:t>Language Surveys </a:t>
            </a:r>
            <a:r>
              <a:rPr lang="en-US" sz="2400" dirty="0">
                <a:latin typeface="Cambria Math" pitchFamily="18" charset="0"/>
                <a:ea typeface="Cambria Math" pitchFamily="18" charset="0"/>
              </a:rPr>
              <a:t>are </a:t>
            </a:r>
            <a:r>
              <a:rPr lang="en-US" sz="2400" dirty="0" smtClean="0">
                <a:latin typeface="Cambria Math" pitchFamily="18" charset="0"/>
                <a:ea typeface="Cambria Math" pitchFamily="18" charset="0"/>
              </a:rPr>
              <a:t>given </a:t>
            </a:r>
            <a:r>
              <a:rPr lang="en-US" sz="2400" dirty="0">
                <a:latin typeface="Cambria Math" pitchFamily="18" charset="0"/>
                <a:ea typeface="Cambria Math" pitchFamily="18" charset="0"/>
              </a:rPr>
              <a:t>to </a:t>
            </a:r>
            <a:r>
              <a:rPr lang="en-US" sz="2400" dirty="0" smtClean="0">
                <a:latin typeface="Cambria Math" pitchFamily="18" charset="0"/>
                <a:ea typeface="Cambria Math" pitchFamily="18" charset="0"/>
              </a:rPr>
              <a:t>all</a:t>
            </a:r>
          </a:p>
          <a:p>
            <a:pPr marL="609600" indent="-609600" eaLnBrk="1" fontAlgn="auto" hangingPunct="1">
              <a:spcAft>
                <a:spcPts val="0"/>
              </a:spcAft>
              <a:buFont typeface="Arial" charset="0"/>
              <a:buNone/>
              <a:defRPr/>
            </a:pPr>
            <a:r>
              <a:rPr lang="en-US" sz="2400" dirty="0" smtClean="0">
                <a:latin typeface="Cambria Math" pitchFamily="18" charset="0"/>
                <a:ea typeface="Cambria Math" pitchFamily="18" charset="0"/>
              </a:rPr>
              <a:t>	students upon enrollment. (A </a:t>
            </a:r>
            <a:r>
              <a:rPr lang="en-US" sz="2400" dirty="0">
                <a:latin typeface="Cambria Math" pitchFamily="18" charset="0"/>
                <a:ea typeface="Cambria Math" pitchFamily="18" charset="0"/>
              </a:rPr>
              <a:t>white </a:t>
            </a:r>
            <a:r>
              <a:rPr lang="en-US" sz="2400" dirty="0" smtClean="0">
                <a:latin typeface="Cambria Math" pitchFamily="18" charset="0"/>
                <a:ea typeface="Cambria Math" pitchFamily="18" charset="0"/>
              </a:rPr>
              <a:t>copy must be on file </a:t>
            </a:r>
            <a:r>
              <a:rPr lang="en-US" sz="2400" dirty="0">
                <a:latin typeface="Cambria Math" pitchFamily="18" charset="0"/>
                <a:ea typeface="Cambria Math" pitchFamily="18" charset="0"/>
              </a:rPr>
              <a:t>in the </a:t>
            </a:r>
            <a:r>
              <a:rPr lang="en-US" sz="2400" dirty="0" smtClean="0">
                <a:latin typeface="Cambria Math" pitchFamily="18" charset="0"/>
                <a:ea typeface="Cambria Math" pitchFamily="18" charset="0"/>
              </a:rPr>
              <a:t>permanent record.)</a:t>
            </a:r>
          </a:p>
          <a:p>
            <a:pPr marL="609600" indent="-609600" eaLnBrk="1" fontAlgn="auto" hangingPunct="1">
              <a:spcAft>
                <a:spcPts val="0"/>
              </a:spcAft>
              <a:buFont typeface="Arial" charset="0"/>
              <a:buNone/>
              <a:defRPr/>
            </a:pPr>
            <a:endParaRPr lang="en-US" sz="2400" dirty="0" smtClean="0">
              <a:latin typeface="Cambria Math" pitchFamily="18" charset="0"/>
              <a:ea typeface="Cambria Math" pitchFamily="18" charset="0"/>
            </a:endParaRPr>
          </a:p>
          <a:p>
            <a:pPr marL="609600" indent="-609600" eaLnBrk="1" fontAlgn="auto" hangingPunct="1">
              <a:spcAft>
                <a:spcPts val="0"/>
              </a:spcAft>
              <a:buFont typeface="Wingdings 3"/>
              <a:buChar char=""/>
              <a:defRPr/>
            </a:pPr>
            <a:r>
              <a:rPr lang="en-US" sz="2400" dirty="0" smtClean="0">
                <a:latin typeface="Cambria Math" pitchFamily="18" charset="0"/>
                <a:ea typeface="Cambria Math" pitchFamily="18" charset="0"/>
              </a:rPr>
              <a:t>Students </a:t>
            </a:r>
            <a:r>
              <a:rPr lang="en-US" sz="2400" dirty="0">
                <a:latin typeface="Cambria Math" pitchFamily="18" charset="0"/>
                <a:ea typeface="Cambria Math" pitchFamily="18" charset="0"/>
              </a:rPr>
              <a:t>whose parents indicate English was not the first language the student learned to speak will be assessed by the ESOL </a:t>
            </a:r>
            <a:r>
              <a:rPr lang="en-US" sz="2400" dirty="0" smtClean="0">
                <a:latin typeface="Cambria Math" pitchFamily="18" charset="0"/>
                <a:ea typeface="Cambria Math" pitchFamily="18" charset="0"/>
              </a:rPr>
              <a:t>teacher. Parents </a:t>
            </a:r>
            <a:r>
              <a:rPr lang="en-US" sz="2400" dirty="0">
                <a:latin typeface="Cambria Math" pitchFamily="18" charset="0"/>
                <a:ea typeface="Cambria Math" pitchFamily="18" charset="0"/>
              </a:rPr>
              <a:t>are notified if their child qualifies for ESOL </a:t>
            </a:r>
            <a:r>
              <a:rPr lang="en-US" sz="2400" dirty="0" smtClean="0">
                <a:latin typeface="Cambria Math" pitchFamily="18" charset="0"/>
                <a:ea typeface="Cambria Math" pitchFamily="18" charset="0"/>
              </a:rPr>
              <a:t>services.</a:t>
            </a:r>
          </a:p>
          <a:p>
            <a:pPr marL="609600" indent="-609600" eaLnBrk="1" fontAlgn="auto" hangingPunct="1">
              <a:spcAft>
                <a:spcPts val="0"/>
              </a:spcAft>
              <a:buFont typeface="Wingdings 3"/>
              <a:buChar char=""/>
              <a:defRPr/>
            </a:pPr>
            <a:endParaRPr lang="en-US" sz="2400" dirty="0" smtClean="0">
              <a:latin typeface="Cambria Math" pitchFamily="18" charset="0"/>
              <a:ea typeface="Cambria Math" pitchFamily="18" charset="0"/>
            </a:endParaRPr>
          </a:p>
          <a:p>
            <a:pPr marL="609600" indent="-609600" eaLnBrk="1" fontAlgn="auto" hangingPunct="1">
              <a:spcAft>
                <a:spcPts val="0"/>
              </a:spcAft>
              <a:buFont typeface="Wingdings 3"/>
              <a:buChar char=""/>
              <a:defRPr/>
            </a:pPr>
            <a:r>
              <a:rPr lang="en-US" sz="2400" b="1" i="1" dirty="0" smtClean="0">
                <a:latin typeface="Cambria Math" pitchFamily="18" charset="0"/>
                <a:ea typeface="Cambria Math" pitchFamily="18" charset="0"/>
              </a:rPr>
              <a:t>We do not use race or ethnicity to identify ESOL students.</a:t>
            </a:r>
          </a:p>
          <a:p>
            <a:pPr marL="609600" indent="-609600" eaLnBrk="1" fontAlgn="auto" hangingPunct="1">
              <a:spcAft>
                <a:spcPts val="0"/>
              </a:spcAft>
              <a:buFont typeface="Wingdings 3"/>
              <a:buChar char=""/>
              <a:defRPr/>
            </a:pPr>
            <a:endParaRPr lang="en-US" i="1" dirty="0" smtClean="0"/>
          </a:p>
          <a:p>
            <a:pPr marL="609600" indent="-609600" eaLnBrk="1" fontAlgn="auto" hangingPunct="1">
              <a:spcAft>
                <a:spcPts val="0"/>
              </a:spcAft>
              <a:buFont typeface="Wingdings 3"/>
              <a:buChar char=""/>
              <a:defRPr/>
            </a:pPr>
            <a:endParaRPr lang="en-US" i="1" dirty="0" smtClean="0"/>
          </a:p>
          <a:p>
            <a:pPr marL="609600" indent="-609600" eaLnBrk="1" fontAlgn="auto" hangingPunct="1">
              <a:spcAft>
                <a:spcPts val="0"/>
              </a:spcAft>
              <a:buFont typeface="Wingdings 3"/>
              <a:buChar char=""/>
              <a:defRPr/>
            </a:pPr>
            <a:endParaRPr lang="en-US" i="1" dirty="0" smtClean="0"/>
          </a:p>
          <a:p>
            <a:pPr marL="609600" indent="-609600" eaLnBrk="1" fontAlgn="auto" hangingPunct="1">
              <a:spcAft>
                <a:spcPts val="0"/>
              </a:spcAft>
              <a:buFont typeface="Wingdings 3"/>
              <a:buChar char=""/>
              <a:defRPr/>
            </a:pPr>
            <a:endParaRPr lang="en-US" dirty="0"/>
          </a:p>
          <a:p>
            <a:pPr marL="365760" indent="-256032" eaLnBrk="1" fontAlgn="auto" hangingPunct="1">
              <a:spcAft>
                <a:spcPts val="0"/>
              </a:spcAft>
              <a:buFont typeface="Arial" pitchFamily="34" charset="0"/>
              <a:buNone/>
              <a:defRPr/>
            </a:pPr>
            <a:endParaRPr lang="en-US" dirty="0"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How are ESOL students identified?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1143000"/>
            <a:ext cx="8229600" cy="5410200"/>
          </a:xfrm>
        </p:spPr>
        <p:txBody>
          <a:bodyPr/>
          <a:lstStyle/>
          <a:p>
            <a:pPr eaLnBrk="1" hangingPunct="1"/>
            <a:r>
              <a:rPr lang="en-US" dirty="0" smtClean="0">
                <a:solidFill>
                  <a:srgbClr val="FF3300"/>
                </a:solidFill>
                <a:latin typeface="Cambria Math" pitchFamily="18" charset="0"/>
                <a:ea typeface="Cambria Math" pitchFamily="18" charset="0"/>
                <a:cs typeface="Cambria Math" pitchFamily="18" charset="0"/>
              </a:rPr>
              <a:t> An ELL Committee should be created at each school to	review potential ESOL student information.</a:t>
            </a:r>
          </a:p>
          <a:p>
            <a:pPr eaLnBrk="1" hangingPunct="1">
              <a:buFont typeface="Arial" charset="0"/>
              <a:buChar char="•"/>
            </a:pPr>
            <a:r>
              <a:rPr lang="en-US" dirty="0" smtClean="0">
                <a:latin typeface="Cambria Math" pitchFamily="18" charset="0"/>
                <a:ea typeface="Cambria Math" pitchFamily="18" charset="0"/>
                <a:cs typeface="Cambria Math" pitchFamily="18" charset="0"/>
              </a:rPr>
              <a:t>The committee should consist of the ESOL school contact (administrator), regular classroom teacher(s), and other instructional support personnel, if applicable.</a:t>
            </a:r>
          </a:p>
          <a:p>
            <a:pPr eaLnBrk="1" hangingPunct="1">
              <a:lnSpc>
                <a:spcPct val="80000"/>
              </a:lnSpc>
            </a:pPr>
            <a:r>
              <a:rPr lang="en-US" dirty="0" smtClean="0">
                <a:solidFill>
                  <a:srgbClr val="FF3300"/>
                </a:solidFill>
                <a:latin typeface="Cambria Math" pitchFamily="18" charset="0"/>
                <a:ea typeface="Cambria Math" pitchFamily="18" charset="0"/>
                <a:cs typeface="Cambria Math" pitchFamily="18" charset="0"/>
              </a:rPr>
              <a:t>ELL Plan/Accommodation Form should be developed by the ELL committee.</a:t>
            </a:r>
          </a:p>
          <a:p>
            <a:pPr eaLnBrk="1" hangingPunct="1">
              <a:lnSpc>
                <a:spcPct val="80000"/>
              </a:lnSpc>
              <a:buFont typeface="Arial" charset="0"/>
              <a:buChar char="•"/>
            </a:pPr>
            <a:endParaRPr lang="en-US" dirty="0" smtClean="0">
              <a:solidFill>
                <a:srgbClr val="FF3300"/>
              </a:solidFill>
              <a:latin typeface="Cambria Math" pitchFamily="18" charset="0"/>
              <a:ea typeface="Cambria Math" pitchFamily="18" charset="0"/>
              <a:cs typeface="Cambria Math" pitchFamily="18" charset="0"/>
            </a:endParaRPr>
          </a:p>
          <a:p>
            <a:pPr eaLnBrk="1" hangingPunct="1">
              <a:lnSpc>
                <a:spcPct val="80000"/>
              </a:lnSpc>
              <a:buFont typeface="Arial" charset="0"/>
              <a:buChar char="•"/>
            </a:pPr>
            <a:r>
              <a:rPr lang="en-US" dirty="0" smtClean="0">
                <a:latin typeface="Cambria Math" pitchFamily="18" charset="0"/>
                <a:ea typeface="Cambria Math" pitchFamily="18" charset="0"/>
                <a:cs typeface="Cambria Math" pitchFamily="18" charset="0"/>
              </a:rPr>
              <a:t>The mainstream teacher will schedule meetings with parents to discuss the ELL Plan. </a:t>
            </a:r>
          </a:p>
          <a:p>
            <a:pPr eaLnBrk="1" hangingPunct="1">
              <a:lnSpc>
                <a:spcPct val="80000"/>
              </a:lnSpc>
              <a:buFont typeface="Arial" charset="0"/>
              <a:buChar char="•"/>
            </a:pPr>
            <a:r>
              <a:rPr lang="en-US" dirty="0" smtClean="0">
                <a:latin typeface="Cambria Math" pitchFamily="18" charset="0"/>
                <a:ea typeface="Cambria Math" pitchFamily="18" charset="0"/>
                <a:cs typeface="Cambria Math" pitchFamily="18" charset="0"/>
              </a:rPr>
              <a:t>(Record the meeting in the ESOL student’s electronic file (Enrich) after fall conference)</a:t>
            </a:r>
          </a:p>
          <a:p>
            <a:pPr eaLnBrk="1" hangingPunct="1">
              <a:lnSpc>
                <a:spcPct val="80000"/>
              </a:lnSpc>
              <a:buFont typeface="Arial" charset="0"/>
              <a:buChar char="•"/>
            </a:pPr>
            <a:endParaRPr lang="en-US" dirty="0" smtClean="0"/>
          </a:p>
          <a:p>
            <a:pPr eaLnBrk="1" hangingPunct="1">
              <a:buFont typeface="Arial" charset="0"/>
              <a:buNone/>
            </a:pPr>
            <a:endParaRPr lang="en-US" dirty="0"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How are ESOL services determined?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5562600"/>
          </a:xfrm>
        </p:spPr>
        <p:txBody>
          <a:bodyPr rtlCol="0">
            <a:normAutofit fontScale="40000" lnSpcReduction="20000"/>
          </a:bodyPr>
          <a:lstStyle/>
          <a:p>
            <a:pPr marL="365760" indent="-256032" eaLnBrk="1" fontAlgn="auto" hangingPunct="1">
              <a:lnSpc>
                <a:spcPct val="80000"/>
              </a:lnSpc>
              <a:spcAft>
                <a:spcPts val="0"/>
              </a:spcAft>
              <a:buFont typeface="Arial" pitchFamily="34" charset="0"/>
              <a:buNone/>
              <a:defRPr/>
            </a:pPr>
            <a:r>
              <a:rPr lang="en-US" sz="4000" dirty="0" smtClean="0"/>
              <a:t>	</a:t>
            </a:r>
          </a:p>
          <a:p>
            <a:pPr marL="859536" lvl="2" eaLnBrk="1" fontAlgn="auto" hangingPunct="1">
              <a:lnSpc>
                <a:spcPct val="120000"/>
              </a:lnSpc>
              <a:spcAft>
                <a:spcPts val="0"/>
              </a:spcAft>
              <a:buFont typeface="Arial" pitchFamily="34" charset="0"/>
              <a:buNone/>
              <a:defRPr/>
            </a:pPr>
            <a:r>
              <a:rPr lang="en-US" sz="7400" b="1" dirty="0" smtClean="0">
                <a:latin typeface="Cambria Math" pitchFamily="18" charset="0"/>
                <a:ea typeface="Cambria Math" pitchFamily="18" charset="0"/>
              </a:rPr>
              <a:t>*NEW* </a:t>
            </a:r>
            <a:r>
              <a:rPr lang="en-US" sz="4900" b="1" dirty="0" smtClean="0">
                <a:latin typeface="Cambria Math" pitchFamily="18" charset="0"/>
                <a:ea typeface="Cambria Math" pitchFamily="18" charset="0"/>
              </a:rPr>
              <a:t>Accommodation forms will be filled out electronically this year</a:t>
            </a:r>
            <a:r>
              <a:rPr lang="en-US" sz="4900" dirty="0" smtClean="0">
                <a:latin typeface="Cambria Math" pitchFamily="18" charset="0"/>
                <a:ea typeface="Cambria Math" pitchFamily="18" charset="0"/>
              </a:rPr>
              <a:t>. </a:t>
            </a:r>
          </a:p>
          <a:p>
            <a:pPr marL="859536" lvl="2" eaLnBrk="1" fontAlgn="auto" hangingPunct="1">
              <a:lnSpc>
                <a:spcPct val="120000"/>
              </a:lnSpc>
              <a:spcAft>
                <a:spcPts val="0"/>
              </a:spcAft>
              <a:buFont typeface="Arial" pitchFamily="34" charset="0"/>
              <a:buNone/>
              <a:defRPr/>
            </a:pPr>
            <a:r>
              <a:rPr lang="en-US" sz="4900" dirty="0" smtClean="0">
                <a:latin typeface="Cambria Math" pitchFamily="18" charset="0"/>
                <a:ea typeface="Cambria Math" pitchFamily="18" charset="0"/>
              </a:rPr>
              <a:t>Accommodation form must:</a:t>
            </a:r>
          </a:p>
          <a:p>
            <a:pPr marL="859536" lvl="2" eaLnBrk="1" fontAlgn="auto" hangingPunct="1">
              <a:lnSpc>
                <a:spcPct val="120000"/>
              </a:lnSpc>
              <a:spcAft>
                <a:spcPts val="0"/>
              </a:spcAft>
              <a:buFont typeface="Arial" pitchFamily="34" charset="0"/>
              <a:buChar char="•"/>
              <a:defRPr/>
            </a:pPr>
            <a:r>
              <a:rPr lang="en-US" sz="4900" dirty="0" smtClean="0">
                <a:latin typeface="Cambria Math" pitchFamily="18" charset="0"/>
                <a:ea typeface="Cambria Math" pitchFamily="18" charset="0"/>
              </a:rPr>
              <a:t>Identify </a:t>
            </a:r>
            <a:r>
              <a:rPr lang="en-US" sz="4900" dirty="0" smtClean="0">
                <a:latin typeface="Cambria Math" pitchFamily="18" charset="0"/>
                <a:ea typeface="Cambria Math" pitchFamily="18" charset="0"/>
              </a:rPr>
              <a:t>types </a:t>
            </a:r>
            <a:r>
              <a:rPr lang="en-US" sz="4900" dirty="0">
                <a:latin typeface="Cambria Math" pitchFamily="18" charset="0"/>
                <a:ea typeface="Cambria Math" pitchFamily="18" charset="0"/>
              </a:rPr>
              <a:t>of support services to be implemented. </a:t>
            </a:r>
            <a:endParaRPr lang="en-US" sz="4900" dirty="0" smtClean="0">
              <a:latin typeface="Cambria Math" pitchFamily="18" charset="0"/>
              <a:ea typeface="Cambria Math" pitchFamily="18" charset="0"/>
            </a:endParaRPr>
          </a:p>
          <a:p>
            <a:pPr marL="859536" lvl="2" eaLnBrk="1" fontAlgn="auto" hangingPunct="1">
              <a:lnSpc>
                <a:spcPct val="120000"/>
              </a:lnSpc>
              <a:spcAft>
                <a:spcPts val="0"/>
              </a:spcAft>
              <a:buFont typeface="Arial" pitchFamily="34" charset="0"/>
              <a:buChar char="•"/>
              <a:defRPr/>
            </a:pPr>
            <a:r>
              <a:rPr lang="en-US" sz="4900" dirty="0" smtClean="0">
                <a:latin typeface="Cambria Math" pitchFamily="18" charset="0"/>
                <a:ea typeface="Cambria Math" pitchFamily="18" charset="0"/>
              </a:rPr>
              <a:t>Identify </a:t>
            </a:r>
            <a:r>
              <a:rPr lang="en-US" sz="4900" dirty="0" smtClean="0">
                <a:latin typeface="Cambria Math" pitchFamily="18" charset="0"/>
                <a:ea typeface="Cambria Math" pitchFamily="18" charset="0"/>
              </a:rPr>
              <a:t>types </a:t>
            </a:r>
            <a:r>
              <a:rPr lang="en-US" sz="4900" dirty="0">
                <a:latin typeface="Cambria Math" pitchFamily="18" charset="0"/>
                <a:ea typeface="Cambria Math" pitchFamily="18" charset="0"/>
              </a:rPr>
              <a:t>of accommodations needed for classroom </a:t>
            </a:r>
            <a:r>
              <a:rPr lang="en-US" sz="4900" dirty="0" smtClean="0">
                <a:latin typeface="Cambria Math" pitchFamily="18" charset="0"/>
                <a:ea typeface="Cambria Math" pitchFamily="18" charset="0"/>
              </a:rPr>
              <a:t>success.</a:t>
            </a:r>
          </a:p>
          <a:p>
            <a:pPr marL="859536" lvl="2" eaLnBrk="1" fontAlgn="auto" hangingPunct="1">
              <a:lnSpc>
                <a:spcPct val="120000"/>
              </a:lnSpc>
              <a:spcAft>
                <a:spcPts val="0"/>
              </a:spcAft>
              <a:buFont typeface="Arial" pitchFamily="34" charset="0"/>
              <a:buChar char="•"/>
              <a:defRPr/>
            </a:pPr>
            <a:r>
              <a:rPr lang="en-US" sz="4900" b="1" dirty="0" smtClean="0">
                <a:solidFill>
                  <a:srgbClr val="FF3300"/>
                </a:solidFill>
                <a:latin typeface="Cambria Math" pitchFamily="18" charset="0"/>
                <a:ea typeface="Cambria Math" pitchFamily="18" charset="0"/>
              </a:rPr>
              <a:t>Specify </a:t>
            </a:r>
            <a:r>
              <a:rPr lang="en-US" sz="4900" b="1" dirty="0">
                <a:solidFill>
                  <a:srgbClr val="FF3300"/>
                </a:solidFill>
                <a:latin typeface="Cambria Math" pitchFamily="18" charset="0"/>
                <a:ea typeface="Cambria Math" pitchFamily="18" charset="0"/>
              </a:rPr>
              <a:t>test accommodations for classroom and standardized test settings</a:t>
            </a:r>
            <a:r>
              <a:rPr lang="en-US" sz="4900" b="1" dirty="0" smtClean="0">
                <a:solidFill>
                  <a:srgbClr val="FF3300"/>
                </a:solidFill>
                <a:latin typeface="Cambria Math" pitchFamily="18" charset="0"/>
                <a:ea typeface="Cambria Math" pitchFamily="18" charset="0"/>
              </a:rPr>
              <a:t>.</a:t>
            </a:r>
            <a:endParaRPr lang="en-US" sz="4900" b="1" dirty="0" smtClean="0">
              <a:solidFill>
                <a:srgbClr val="FF3300"/>
              </a:solidFill>
              <a:latin typeface="Cambria Math" pitchFamily="18" charset="0"/>
              <a:ea typeface="Cambria Math" pitchFamily="18" charset="0"/>
            </a:endParaRPr>
          </a:p>
          <a:p>
            <a:pPr marL="859536" lvl="2" eaLnBrk="1" fontAlgn="auto" hangingPunct="1">
              <a:lnSpc>
                <a:spcPct val="120000"/>
              </a:lnSpc>
              <a:spcAft>
                <a:spcPts val="0"/>
              </a:spcAft>
              <a:buFont typeface="Wingdings 2"/>
              <a:buChar char=""/>
              <a:defRPr/>
            </a:pPr>
            <a:r>
              <a:rPr lang="en-US" sz="4900" b="1" dirty="0" smtClean="0">
                <a:solidFill>
                  <a:srgbClr val="FF3300"/>
                </a:solidFill>
                <a:latin typeface="Cambria Math" pitchFamily="18" charset="0"/>
                <a:ea typeface="Cambria Math" pitchFamily="18" charset="0"/>
              </a:rPr>
              <a:t>ELL Plan/Accommodation Form must be filled out by ALL</a:t>
            </a:r>
          </a:p>
          <a:p>
            <a:pPr marL="859536" lvl="2" eaLnBrk="1" fontAlgn="auto" hangingPunct="1">
              <a:lnSpc>
                <a:spcPct val="120000"/>
              </a:lnSpc>
              <a:spcAft>
                <a:spcPts val="0"/>
              </a:spcAft>
              <a:buFont typeface="Wingdings 2"/>
              <a:buNone/>
              <a:defRPr/>
            </a:pPr>
            <a:r>
              <a:rPr lang="en-US" sz="4900" b="1" dirty="0" smtClean="0">
                <a:solidFill>
                  <a:srgbClr val="FF3300"/>
                </a:solidFill>
                <a:latin typeface="Cambria Math" pitchFamily="18" charset="0"/>
                <a:ea typeface="Cambria Math" pitchFamily="18" charset="0"/>
              </a:rPr>
              <a:t>   content area teachers of ESOL students. </a:t>
            </a:r>
          </a:p>
          <a:p>
            <a:pPr marL="859536" lvl="2" eaLnBrk="1" fontAlgn="auto" hangingPunct="1">
              <a:lnSpc>
                <a:spcPct val="120000"/>
              </a:lnSpc>
              <a:spcAft>
                <a:spcPts val="0"/>
              </a:spcAft>
              <a:buFont typeface="Arial" pitchFamily="34" charset="0"/>
              <a:buNone/>
              <a:defRPr/>
            </a:pPr>
            <a:r>
              <a:rPr lang="en-US" sz="4900" i="1" dirty="0" smtClean="0">
                <a:latin typeface="Cambria Math" pitchFamily="18" charset="0"/>
                <a:ea typeface="Cambria Math" pitchFamily="18" charset="0"/>
              </a:rPr>
              <a:t>Teachers </a:t>
            </a:r>
            <a:r>
              <a:rPr lang="en-US" sz="4900" i="1" dirty="0">
                <a:latin typeface="Cambria Math" pitchFamily="18" charset="0"/>
                <a:ea typeface="Cambria Math" pitchFamily="18" charset="0"/>
              </a:rPr>
              <a:t>must have accommodations in place in their </a:t>
            </a:r>
            <a:r>
              <a:rPr lang="en-US" sz="4900" i="1" dirty="0" smtClean="0">
                <a:latin typeface="Cambria Math" pitchFamily="18" charset="0"/>
                <a:ea typeface="Cambria Math" pitchFamily="18" charset="0"/>
              </a:rPr>
              <a:t>classrooms </a:t>
            </a:r>
            <a:r>
              <a:rPr lang="en-US" sz="4900" b="1" i="1" u="sng" dirty="0" smtClean="0">
                <a:solidFill>
                  <a:srgbClr val="FF3300"/>
                </a:solidFill>
                <a:latin typeface="Cambria Math" pitchFamily="18" charset="0"/>
                <a:ea typeface="Cambria Math" pitchFamily="18" charset="0"/>
              </a:rPr>
              <a:t>within 2 weeks  of the beginning of the class</a:t>
            </a:r>
            <a:r>
              <a:rPr lang="en-US" sz="4900" b="1" i="1" dirty="0" smtClean="0">
                <a:solidFill>
                  <a:srgbClr val="FF3300"/>
                </a:solidFill>
                <a:latin typeface="Cambria Math" pitchFamily="18" charset="0"/>
                <a:ea typeface="Cambria Math" pitchFamily="18" charset="0"/>
              </a:rPr>
              <a:t> </a:t>
            </a:r>
            <a:r>
              <a:rPr lang="en-US" sz="4900" i="1" dirty="0">
                <a:latin typeface="Cambria Math" pitchFamily="18" charset="0"/>
                <a:ea typeface="Cambria Math" pitchFamily="18" charset="0"/>
              </a:rPr>
              <a:t>and have them recorded in the lesson plans on </a:t>
            </a:r>
            <a:r>
              <a:rPr lang="en-US" sz="4900" i="1" dirty="0" err="1" smtClean="0">
                <a:latin typeface="Cambria Math" pitchFamily="18" charset="0"/>
                <a:ea typeface="Cambria Math" pitchFamily="18" charset="0"/>
              </a:rPr>
              <a:t>Oncourse</a:t>
            </a:r>
            <a:r>
              <a:rPr lang="en-US" sz="4900" i="1" dirty="0" smtClean="0">
                <a:latin typeface="Cambria Math" pitchFamily="18" charset="0"/>
                <a:ea typeface="Cambria Math" pitchFamily="18" charset="0"/>
              </a:rPr>
              <a:t>. This is a FEDERAL requirement. ESOL students cannot be failed if accommodations are not provided to meet the burden of learning a new language.</a:t>
            </a:r>
            <a:endParaRPr lang="en-US" sz="4300" dirty="0" smtClean="0">
              <a:latin typeface="Cambria Math" pitchFamily="18" charset="0"/>
              <a:ea typeface="Cambria Math" pitchFamily="18" charset="0"/>
            </a:endParaRPr>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What is the ELL plan (Accommodation Form)?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5562600"/>
          </a:xfrm>
        </p:spPr>
        <p:txBody>
          <a:bodyPr rtlCol="0">
            <a:normAutofit/>
          </a:bodyPr>
          <a:lstStyle/>
          <a:p>
            <a:pPr marL="365760" indent="-256032" eaLnBrk="1" fontAlgn="auto" hangingPunct="1">
              <a:lnSpc>
                <a:spcPct val="80000"/>
              </a:lnSpc>
              <a:spcAft>
                <a:spcPts val="0"/>
              </a:spcAft>
              <a:buFont typeface="Arial" pitchFamily="34" charset="0"/>
              <a:buNone/>
              <a:defRPr/>
            </a:pPr>
            <a:r>
              <a:rPr lang="en-US" sz="4000" dirty="0" smtClean="0"/>
              <a:t>	</a:t>
            </a:r>
            <a:endParaRPr lang="en-US" sz="9600" dirty="0" smtClean="0"/>
          </a:p>
          <a:p>
            <a:pPr marL="859536" lvl="2" eaLnBrk="1" fontAlgn="auto" hangingPunct="1">
              <a:lnSpc>
                <a:spcPct val="120000"/>
              </a:lnSpc>
              <a:spcAft>
                <a:spcPts val="0"/>
              </a:spcAft>
              <a:buFont typeface="Arial" pitchFamily="34" charset="0"/>
              <a:buNone/>
              <a:defRPr/>
            </a:pPr>
            <a:r>
              <a:rPr lang="en-US" sz="2000" dirty="0" smtClean="0"/>
              <a:t>Please remember that </a:t>
            </a:r>
            <a:r>
              <a:rPr lang="en-US" sz="2000" u="sng" dirty="0" smtClean="0"/>
              <a:t>accommodations are there to help ELLs with acquiring content knowledge in your classroom</a:t>
            </a:r>
            <a:r>
              <a:rPr lang="en-US" sz="2000" dirty="0" smtClean="0"/>
              <a:t>.</a:t>
            </a:r>
          </a:p>
          <a:p>
            <a:pPr marL="859536" lvl="2" eaLnBrk="1" fontAlgn="auto" hangingPunct="1">
              <a:lnSpc>
                <a:spcPct val="120000"/>
              </a:lnSpc>
              <a:spcAft>
                <a:spcPts val="0"/>
              </a:spcAft>
              <a:buFont typeface="Arial" pitchFamily="34" charset="0"/>
              <a:buNone/>
              <a:defRPr/>
            </a:pPr>
            <a:r>
              <a:rPr lang="en-US" sz="2000" dirty="0" smtClean="0"/>
              <a:t>  </a:t>
            </a:r>
          </a:p>
          <a:p>
            <a:pPr marL="859536" lvl="2" eaLnBrk="1" fontAlgn="auto" hangingPunct="1">
              <a:lnSpc>
                <a:spcPct val="120000"/>
              </a:lnSpc>
              <a:spcAft>
                <a:spcPts val="0"/>
              </a:spcAft>
              <a:buFont typeface="Arial" pitchFamily="34" charset="0"/>
              <a:buNone/>
              <a:defRPr/>
            </a:pPr>
            <a:r>
              <a:rPr lang="en-US" sz="2000" dirty="0" smtClean="0"/>
              <a:t>Refer to WIDA Can Do Descriptors as you accommodate work for your ESOL  students. </a:t>
            </a:r>
            <a:r>
              <a:rPr lang="en-US" sz="2000" dirty="0" smtClean="0">
                <a:hlinkClick r:id="rId2"/>
              </a:rPr>
              <a:t>http://wida.us/standards/CAN_DOs/index.aspx</a:t>
            </a:r>
            <a:endParaRPr lang="en-US" sz="2000" dirty="0" smtClean="0"/>
          </a:p>
          <a:p>
            <a:pPr marL="859536" lvl="2" eaLnBrk="1" fontAlgn="auto" hangingPunct="1">
              <a:lnSpc>
                <a:spcPct val="120000"/>
              </a:lnSpc>
              <a:spcAft>
                <a:spcPts val="0"/>
              </a:spcAft>
              <a:buFont typeface="Arial" pitchFamily="34" charset="0"/>
              <a:buNone/>
              <a:defRPr/>
            </a:pPr>
            <a:endParaRPr lang="en-US" sz="9600" dirty="0" smtClean="0">
              <a:latin typeface="Cambria Math" pitchFamily="18" charset="0"/>
              <a:ea typeface="Cambria Math" pitchFamily="18" charset="0"/>
            </a:endParaRPr>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What is the ELL plan (Accommodation Form)?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295400"/>
            <a:ext cx="8229600" cy="5943600"/>
          </a:xfrm>
        </p:spPr>
        <p:txBody>
          <a:bodyPr/>
          <a:lstStyle/>
          <a:p>
            <a:pPr eaLnBrk="1" hangingPunct="1">
              <a:buNone/>
            </a:pPr>
            <a:r>
              <a:rPr lang="en-US" b="1" dirty="0" smtClean="0">
                <a:latin typeface="Cambria Math" pitchFamily="18" charset="0"/>
                <a:ea typeface="Cambria Math" pitchFamily="18" charset="0"/>
                <a:cs typeface="Cambria Math" pitchFamily="18" charset="0"/>
              </a:rPr>
              <a:t>*NEW * this year: </a:t>
            </a:r>
          </a:p>
          <a:p>
            <a:pPr eaLnBrk="1" hangingPunct="1"/>
            <a:r>
              <a:rPr lang="en-US" dirty="0" smtClean="0">
                <a:latin typeface="Cambria Math" pitchFamily="18" charset="0"/>
                <a:ea typeface="Cambria Math" pitchFamily="18" charset="0"/>
                <a:cs typeface="Cambria Math" pitchFamily="18" charset="0"/>
              </a:rPr>
              <a:t>Our state has adopted new ESOL standards for ESOL students- WIDA standards.</a:t>
            </a:r>
          </a:p>
          <a:p>
            <a:pPr eaLnBrk="1" hangingPunct="1"/>
            <a:r>
              <a:rPr lang="en-US" dirty="0" smtClean="0">
                <a:latin typeface="Cambria Math" pitchFamily="18" charset="0"/>
                <a:ea typeface="Cambria Math" pitchFamily="18" charset="0"/>
                <a:cs typeface="Cambria Math" pitchFamily="18" charset="0"/>
              </a:rPr>
              <a:t>ALL teachers of ESOL students will have to implement WIDA standards in daily lessons this year.  Check </a:t>
            </a:r>
            <a:r>
              <a:rPr lang="en-US" dirty="0" smtClean="0">
                <a:latin typeface="Cambria Math" pitchFamily="18" charset="0"/>
                <a:ea typeface="Cambria Math" pitchFamily="18" charset="0"/>
                <a:cs typeface="Cambria Math" pitchFamily="18" charset="0"/>
                <a:hlinkClick r:id="rId2"/>
              </a:rPr>
              <a:t>www.wida.us</a:t>
            </a:r>
            <a:r>
              <a:rPr lang="en-US" dirty="0" smtClean="0">
                <a:latin typeface="Cambria Math" pitchFamily="18" charset="0"/>
                <a:ea typeface="Cambria Math" pitchFamily="18" charset="0"/>
                <a:cs typeface="Cambria Math" pitchFamily="18" charset="0"/>
              </a:rPr>
              <a:t> for more information</a:t>
            </a:r>
          </a:p>
          <a:p>
            <a:pPr eaLnBrk="1" hangingPunct="1"/>
            <a:r>
              <a:rPr lang="en-US" dirty="0" smtClean="0">
                <a:latin typeface="Cambria Math" pitchFamily="18" charset="0"/>
                <a:ea typeface="Cambria Math" pitchFamily="18" charset="0"/>
                <a:cs typeface="Cambria Math" pitchFamily="18" charset="0"/>
              </a:rPr>
              <a:t>  Along with WIDA standards, we will have “CAN DO” descriptors for ESOL students based on their proficiency level. Ask your ESOL teacher about them when you’re working on the accommodation plans for your students.</a:t>
            </a:r>
          </a:p>
        </p:txBody>
      </p:sp>
      <p:sp>
        <p:nvSpPr>
          <p:cNvPr id="3" name="Title 2"/>
          <p:cNvSpPr>
            <a:spLocks noGrp="1"/>
          </p:cNvSpPr>
          <p:nvPr>
            <p:ph type="title"/>
          </p:nvPr>
        </p:nvSpPr>
        <p:spPr/>
        <p:txBody>
          <a:bodyPr>
            <a:normAutofit fontScale="90000"/>
          </a:bodyPr>
          <a:lstStyle/>
          <a:p>
            <a:pPr algn="ctr" eaLnBrk="1" hangingPunct="1">
              <a:defRPr/>
            </a:pPr>
            <a:r>
              <a:rPr lang="en-US" dirty="0" smtClean="0">
                <a:latin typeface="Berlin Sans FB Demi" pitchFamily="34" charset="0"/>
              </a:rPr>
              <a:t>WIDA ESOL standards &amp; “CAN DO” descriptors</a:t>
            </a:r>
            <a:endParaRPr lang="en-US" dirty="0">
              <a:latin typeface="Berlin Sans FB Dem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481138"/>
            <a:ext cx="8229600" cy="4919662"/>
          </a:xfrm>
        </p:spPr>
        <p:txBody>
          <a:bodyPr/>
          <a:lstStyle/>
          <a:p>
            <a:pPr eaLnBrk="1" hangingPunct="1"/>
            <a:r>
              <a:rPr lang="en-US" smtClean="0">
                <a:latin typeface="Cambria Math" pitchFamily="18" charset="0"/>
                <a:ea typeface="Cambria Math" pitchFamily="18" charset="0"/>
                <a:cs typeface="Cambria Math" pitchFamily="18" charset="0"/>
              </a:rPr>
              <a:t>Grading should be based upon appropriate instructional accommodations. </a:t>
            </a:r>
          </a:p>
          <a:p>
            <a:pPr eaLnBrk="1" hangingPunct="1">
              <a:buFont typeface="Wingdings 3" pitchFamily="18" charset="2"/>
              <a:buNone/>
            </a:pPr>
            <a:endParaRPr lang="en-US" smtClean="0">
              <a:latin typeface="Cambria Math" pitchFamily="18" charset="0"/>
              <a:ea typeface="Cambria Math" pitchFamily="18" charset="0"/>
              <a:cs typeface="Cambria Math" pitchFamily="18" charset="0"/>
            </a:endParaRPr>
          </a:p>
          <a:p>
            <a:pPr eaLnBrk="1" hangingPunct="1"/>
            <a:r>
              <a:rPr lang="en-US" smtClean="0">
                <a:solidFill>
                  <a:srgbClr val="FF3300"/>
                </a:solidFill>
                <a:latin typeface="Cambria Math" pitchFamily="18" charset="0"/>
                <a:ea typeface="Cambria Math" pitchFamily="18" charset="0"/>
                <a:cs typeface="Cambria Math" pitchFamily="18" charset="0"/>
              </a:rPr>
              <a:t>Failing grades should not be assigned in a content area </a:t>
            </a:r>
            <a:r>
              <a:rPr lang="en-US" u="sng" smtClean="0">
                <a:solidFill>
                  <a:srgbClr val="FF3300"/>
                </a:solidFill>
                <a:latin typeface="Cambria Math" pitchFamily="18" charset="0"/>
                <a:ea typeface="Cambria Math" pitchFamily="18" charset="0"/>
                <a:cs typeface="Cambria Math" pitchFamily="18" charset="0"/>
              </a:rPr>
              <a:t>on the basis of the lack of English proficiency</a:t>
            </a:r>
            <a:r>
              <a:rPr lang="en-US" smtClean="0">
                <a:solidFill>
                  <a:srgbClr val="FF3300"/>
                </a:solidFill>
                <a:latin typeface="Cambria Math" pitchFamily="18" charset="0"/>
                <a:ea typeface="Cambria Math" pitchFamily="18" charset="0"/>
                <a:cs typeface="Cambria Math" pitchFamily="18" charset="0"/>
              </a:rPr>
              <a:t>.</a:t>
            </a:r>
          </a:p>
          <a:p>
            <a:pPr eaLnBrk="1" hangingPunct="1">
              <a:buFont typeface="Wingdings 3" pitchFamily="18" charset="2"/>
              <a:buNone/>
            </a:pPr>
            <a:endParaRPr lang="en-US" smtClean="0">
              <a:solidFill>
                <a:srgbClr val="FF3300"/>
              </a:solidFill>
              <a:latin typeface="Cambria Math" pitchFamily="18" charset="0"/>
              <a:ea typeface="Cambria Math" pitchFamily="18" charset="0"/>
              <a:cs typeface="Cambria Math" pitchFamily="18" charset="0"/>
            </a:endParaRPr>
          </a:p>
          <a:p>
            <a:pPr eaLnBrk="1" hangingPunct="1"/>
            <a:r>
              <a:rPr lang="en-US" smtClean="0">
                <a:latin typeface="Cambria Math" pitchFamily="18" charset="0"/>
                <a:ea typeface="Cambria Math" pitchFamily="18" charset="0"/>
                <a:cs typeface="Cambria Math" pitchFamily="18" charset="0"/>
              </a:rPr>
              <a:t>If an ESOL student is failing your class due to a lack of language, you need to add more accommodations. Please document accommodated tests &amp; assignments!</a:t>
            </a:r>
          </a:p>
          <a:p>
            <a:pPr eaLnBrk="1" hangingPunct="1">
              <a:buFont typeface="Arial" charset="0"/>
              <a:buNone/>
            </a:pPr>
            <a:endParaRPr lang="en-US"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What grades do I assign ESOL students?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3.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4.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Concourse</Template>
  <TotalTime>157</TotalTime>
  <Words>574</Words>
  <Application>Microsoft Office PowerPoint</Application>
  <PresentationFormat>On-screen Show (4:3)</PresentationFormat>
  <Paragraphs>91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ESOL   (English for Speakers of Other Languages) Program  in Greenwood District 50</vt:lpstr>
      <vt:lpstr>Q: Why do we need to know about ESOL?</vt:lpstr>
      <vt:lpstr>Q: Who provides English instruction to ESOL students?</vt:lpstr>
      <vt:lpstr>Q: How are ESOL students identified?</vt:lpstr>
      <vt:lpstr>Q: How are ESOL services determined?</vt:lpstr>
      <vt:lpstr>Q: What is the ELL plan (Accommodation Form)?</vt:lpstr>
      <vt:lpstr>Q: What is the ELL plan (Accommodation Form)?</vt:lpstr>
      <vt:lpstr>WIDA ESOL standards &amp; “CAN DO” descriptors</vt:lpstr>
      <vt:lpstr>Q: What grades do I assign ESOL students?</vt:lpstr>
      <vt:lpstr>Q: Should we retain ESOL students?</vt:lpstr>
      <vt:lpstr>Q: Can ESOL students be referred to Programs for Exceptional Students?</vt:lpstr>
      <vt:lpstr>Remember to Document:</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ESOL Program in Greenwood District 50</dc:title>
  <dc:creator>template</dc:creator>
  <cp:lastModifiedBy>Randy Vaughn</cp:lastModifiedBy>
  <cp:revision>30</cp:revision>
  <dcterms:created xsi:type="dcterms:W3CDTF">2011-09-30T13:15:45Z</dcterms:created>
  <dcterms:modified xsi:type="dcterms:W3CDTF">2014-07-29T18:39:53Z</dcterms:modified>
</cp:coreProperties>
</file>