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8" r:id="rId3"/>
    <p:sldId id="261" r:id="rId4"/>
    <p:sldId id="263" r:id="rId5"/>
    <p:sldId id="264" r:id="rId6"/>
    <p:sldId id="277" r:id="rId7"/>
    <p:sldId id="279" r:id="rId8"/>
    <p:sldId id="280" r:id="rId9"/>
    <p:sldId id="278" r:id="rId10"/>
    <p:sldId id="282" r:id="rId11"/>
    <p:sldId id="271" r:id="rId12"/>
    <p:sldId id="28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00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60877C-48AE-41A3-B7C6-391435066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233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DC0C7-7186-4AF0-8DF0-AAB9A8992A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F4174-C0E5-40A0-AAEB-835C1578A4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4D231-C16B-499D-95A1-2B3954E90D4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973E8-6F29-42DD-9A25-81FD2DF93A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265F9-B57A-4C2E-9317-0F2D875E40C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C01DD-B2A0-455D-A80D-AAFFD39D472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F06AE-DC92-4A4A-A571-2469AD7A37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C1338-F29A-41FD-9B1E-3C7831604B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C9DB6-185C-40D8-B3EB-21A0B70A02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C23A0-F1A2-4C7F-AED8-A576B21585A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83500-E0DE-4A7C-8ECF-2DEC22C07C0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5486400" cy="39624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6365-027E-46C5-B19F-6876F1630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5062E-EB77-48F7-B543-9AEC74817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E5FF5-7415-49BD-B76C-2ECEDAA42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5B6A-0841-4853-B322-86F96D5C8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CBF8-06DF-4EC6-892E-30E1D58B9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E7D4A-B096-44F7-A7AD-FC7ECAC5A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031F-9B45-4FCE-85E0-C64671CFD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89BB-CB2D-49D5-8CF8-396A2C071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31AEE-6A63-4A09-963E-EB0E100C3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114F-F932-4598-9492-C8F92C1F2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AB854-BAC5-4E83-9899-338BC1084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EFE76E6-168E-4A6A-851F-CCB3AD33E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87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uncanr@gwd50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05000"/>
            <a:ext cx="7010400" cy="16002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latin typeface="Monotype Corsiva" pitchFamily="66" charset="0"/>
              </a:rPr>
              <a:t>Employee Safety</a:t>
            </a:r>
            <a:br>
              <a:rPr lang="en-US" sz="5300" dirty="0" smtClean="0">
                <a:latin typeface="Monotype Corsiva" pitchFamily="66" charset="0"/>
              </a:rPr>
            </a:br>
            <a:r>
              <a:rPr lang="en-US" sz="5300" dirty="0" smtClean="0">
                <a:latin typeface="Monotype Corsiva" pitchFamily="66" charset="0"/>
              </a:rPr>
              <a:t/>
            </a:r>
            <a:br>
              <a:rPr lang="en-US" sz="5300" dirty="0" smtClean="0">
                <a:latin typeface="Monotype Corsiva" pitchFamily="66" charset="0"/>
              </a:rPr>
            </a:br>
            <a:r>
              <a:rPr lang="en-US" sz="5300" dirty="0" smtClean="0">
                <a:latin typeface="Monotype Corsiva" pitchFamily="66" charset="0"/>
              </a:rPr>
              <a:t/>
            </a:r>
            <a:br>
              <a:rPr lang="en-US" sz="5300" dirty="0" smtClean="0">
                <a:latin typeface="Monotype Corsiva" pitchFamily="66" charset="0"/>
              </a:rPr>
            </a:br>
            <a:endParaRPr lang="en-US" sz="3500" dirty="0" smtClean="0">
              <a:latin typeface="Verdana" pitchFamily="34" charset="0"/>
            </a:endParaRPr>
          </a:p>
        </p:txBody>
      </p:sp>
      <p:pic>
        <p:nvPicPr>
          <p:cNvPr id="3075" name="Picture 12" descr="topbann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0"/>
            <a:ext cx="79152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To Report an Injury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11725"/>
          </a:xfrm>
        </p:spPr>
        <p:txBody>
          <a:bodyPr/>
          <a:lstStyle/>
          <a:p>
            <a:r>
              <a:rPr lang="en-US" sz="2400" dirty="0" smtClean="0"/>
              <a:t>Any employee who injures themselves while performing the duties of their job should report the injury </a:t>
            </a:r>
            <a:r>
              <a:rPr lang="en-US" sz="2400" b="1" u="sng" dirty="0" smtClean="0"/>
              <a:t>immediately</a:t>
            </a:r>
            <a:r>
              <a:rPr lang="en-US" sz="2400" dirty="0" smtClean="0"/>
              <a:t> to the school nurse or, in their absence, the school secretary.  Even if you feel the pain may go away, failing to report an accident in a timely manner may result in the claim being denied.</a:t>
            </a:r>
          </a:p>
          <a:p>
            <a:r>
              <a:rPr lang="en-US" sz="2400" dirty="0" smtClean="0"/>
              <a:t>No employee may, unless in an emergency, visit a physician, Urgent Care, or Emergency Room without prior authorization from Rebecca Duncan, WC representative.  </a:t>
            </a:r>
          </a:p>
          <a:p>
            <a:r>
              <a:rPr lang="en-US" sz="2400" dirty="0" smtClean="0"/>
              <a:t>Paperwork regarding any injury must be completed to submit to the District’s Worker’s Comp. Carrier.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Thank You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i="1" dirty="0" smtClean="0"/>
              <a:t>…………….for taking the time to learn about safety and health and how to prevent future injuries and illnesses</a:t>
            </a:r>
            <a:r>
              <a:rPr lang="en-US" b="1" i="1" dirty="0" smtClean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dirty="0" smtClean="0"/>
              <a:t>For Additional </a:t>
            </a:r>
            <a:r>
              <a:rPr lang="en-US" b="1" i="1" smtClean="0"/>
              <a:t>Information Or </a:t>
            </a:r>
            <a:r>
              <a:rPr lang="en-US" b="1" i="1" dirty="0" smtClean="0"/>
              <a:t>T</a:t>
            </a:r>
            <a:r>
              <a:rPr lang="en-US" b="1" i="1" smtClean="0"/>
              <a:t>o </a:t>
            </a:r>
            <a:r>
              <a:rPr lang="en-US" b="1" i="1" dirty="0" smtClean="0"/>
              <a:t>Report </a:t>
            </a:r>
            <a:r>
              <a:rPr lang="en-US" b="1" i="1" smtClean="0"/>
              <a:t>Unsafe Conditions Contact</a:t>
            </a:r>
            <a:r>
              <a:rPr lang="en-US" b="1" i="1" dirty="0" smtClean="0"/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dirty="0" smtClean="0">
                <a:hlinkClick r:id="rId3"/>
              </a:rPr>
              <a:t>duncanr@gwd50.org</a:t>
            </a:r>
            <a:endParaRPr lang="en-US" b="1" i="1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b="1" i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900" smtClean="0"/>
              <a:t>End of Module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2693988"/>
            <a:ext cx="7675563" cy="3124200"/>
          </a:xfrm>
        </p:spPr>
        <p:txBody>
          <a:bodyPr/>
          <a:lstStyle/>
          <a:p>
            <a:pPr lvl="4" eaLnBrk="1" hangingPunct="1">
              <a:buFont typeface="Wingdings" pitchFamily="2" charset="2"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  <a:p>
            <a:pPr lvl="4" eaLnBrk="1" hangingPunct="1">
              <a:buFont typeface="Wingdings" pitchFamily="2" charset="2"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Verdana" pitchFamily="34" charset="0"/>
              </a:rPr>
              <a:t>Issue – S T F (Slip, Trip, Fall)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900" b="1" dirty="0" smtClean="0"/>
              <a:t>STF’s represents </a:t>
            </a:r>
            <a:r>
              <a:rPr lang="en-US" sz="1900" b="1" u="sng" dirty="0" smtClean="0"/>
              <a:t>#1 cause of injury</a:t>
            </a:r>
          </a:p>
          <a:p>
            <a:pPr eaLnBrk="1" hangingPunct="1"/>
            <a:r>
              <a:rPr lang="en-US" sz="1900" b="1" dirty="0" smtClean="0"/>
              <a:t>STF’s occur in any part of the school environment both inside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b="1" dirty="0" smtClean="0"/>
              <a:t>	and outside.</a:t>
            </a:r>
          </a:p>
          <a:p>
            <a:pPr eaLnBrk="1" hangingPunct="1"/>
            <a:r>
              <a:rPr lang="en-US" sz="1900" b="1" dirty="0" smtClean="0"/>
              <a:t>STF’s may result in serious outcomes and permanent injury</a:t>
            </a:r>
          </a:p>
          <a:p>
            <a:pPr eaLnBrk="1" hangingPunct="1"/>
            <a:r>
              <a:rPr lang="en-US" sz="1900" b="1" dirty="0" smtClean="0"/>
              <a:t>STF’s cost to both worker and employer can be significant</a:t>
            </a:r>
          </a:p>
          <a:p>
            <a:pPr eaLnBrk="1" hangingPunct="1"/>
            <a:endParaRPr lang="en-US" sz="1900" b="1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3962400"/>
            <a:ext cx="193833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1600" b="1">
                <a:latin typeface="Verdana" pitchFamily="34" charset="0"/>
              </a:rPr>
              <a:t>To the </a:t>
            </a:r>
            <a:r>
              <a:rPr lang="en-US" sz="1600" b="1" u="sng">
                <a:solidFill>
                  <a:srgbClr val="0000CC"/>
                </a:solidFill>
                <a:latin typeface="Verdana" pitchFamily="34" charset="0"/>
              </a:rPr>
              <a:t>Worker</a:t>
            </a:r>
            <a:r>
              <a:rPr lang="en-US" sz="2400" b="1">
                <a:latin typeface="Verdana" pitchFamily="34" charset="0"/>
              </a:rPr>
              <a:t>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19600" y="4191000"/>
            <a:ext cx="18891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1600" b="1">
                <a:latin typeface="Verdana" pitchFamily="34" charset="0"/>
              </a:rPr>
              <a:t>To the </a:t>
            </a:r>
            <a:r>
              <a:rPr lang="en-US" sz="1600" b="1" u="sng">
                <a:solidFill>
                  <a:srgbClr val="0000CC"/>
                </a:solidFill>
                <a:latin typeface="Verdana" pitchFamily="34" charset="0"/>
              </a:rPr>
              <a:t>District</a:t>
            </a:r>
            <a:r>
              <a:rPr lang="en-US" sz="1600" b="1">
                <a:latin typeface="Verdana" pitchFamily="34" charset="0"/>
              </a:rPr>
              <a:t>: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457200" y="4343400"/>
            <a:ext cx="4343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pain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lost wages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temporary or permanent disability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reduced quality of life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depression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419600" y="4495800"/>
            <a:ext cx="4724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loss in employee effectiveness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increased WC insurance premiums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costs associated with substitutes</a:t>
            </a:r>
          </a:p>
          <a:p>
            <a:pPr eaLnBrk="0" hangingPunct="0">
              <a:buFontTx/>
              <a:buChar char="•"/>
            </a:pPr>
            <a:r>
              <a:rPr lang="en-US" sz="1600">
                <a:latin typeface="Verdana" pitchFamily="34" charset="0"/>
              </a:rPr>
              <a:t>cost of medical treatment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7"/>
          <p:cNvSpPr>
            <a:spLocks noChangeArrowheads="1"/>
          </p:cNvSpPr>
          <p:nvPr/>
        </p:nvSpPr>
        <p:spPr bwMode="auto">
          <a:xfrm rot="9322816">
            <a:off x="3124200" y="1828800"/>
            <a:ext cx="1579563" cy="1066800"/>
          </a:xfrm>
          <a:prstGeom prst="rightArrow">
            <a:avLst>
              <a:gd name="adj1" fmla="val 55954"/>
              <a:gd name="adj2" fmla="val 87318"/>
            </a:avLst>
          </a:prstGeom>
          <a:solidFill>
            <a:srgbClr val="FFFF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Slip</a:t>
            </a:r>
          </a:p>
        </p:txBody>
      </p:sp>
      <p:sp>
        <p:nvSpPr>
          <p:cNvPr id="5123" name="AutoShape 32"/>
          <p:cNvSpPr>
            <a:spLocks noChangeArrowheads="1"/>
          </p:cNvSpPr>
          <p:nvPr/>
        </p:nvSpPr>
        <p:spPr bwMode="auto">
          <a:xfrm rot="8590665">
            <a:off x="7715250" y="3562350"/>
            <a:ext cx="1255713" cy="685800"/>
          </a:xfrm>
          <a:prstGeom prst="rightArrow">
            <a:avLst>
              <a:gd name="adj1" fmla="val 55954"/>
              <a:gd name="adj2" fmla="val 107979"/>
            </a:avLst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Trip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Verdana" pitchFamily="34" charset="0"/>
              </a:rPr>
              <a:t>Definition of STF</a:t>
            </a:r>
          </a:p>
        </p:txBody>
      </p:sp>
      <p:pic>
        <p:nvPicPr>
          <p:cNvPr id="5125" name="Picture 6" descr="SLIPPRY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2057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533400" y="3886200"/>
            <a:ext cx="2819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When your foot (or lower leg) hits an object and your upper body continues moving, throwing you off balance.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5410200" y="2971800"/>
            <a:ext cx="2819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latin typeface="Verdana" pitchFamily="34" charset="0"/>
            </a:endParaRPr>
          </a:p>
          <a:p>
            <a:pPr eaLnBrk="0" hangingPunct="0"/>
            <a:r>
              <a:rPr lang="en-US" sz="1400">
                <a:latin typeface="Verdana" pitchFamily="34" charset="0"/>
              </a:rPr>
              <a:t>Occurs when you are too far off your center of balance. </a:t>
            </a:r>
          </a:p>
        </p:txBody>
      </p:sp>
      <p:pic>
        <p:nvPicPr>
          <p:cNvPr id="5128" name="Picture 12" descr="j007874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84673">
            <a:off x="7772400" y="1600200"/>
            <a:ext cx="928688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5334000" y="4191000"/>
            <a:ext cx="3200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25000"/>
              </a:spcAft>
              <a:buSzPct val="90000"/>
            </a:pPr>
            <a:r>
              <a:rPr lang="en-US" sz="1400">
                <a:latin typeface="Verdana" pitchFamily="34" charset="0"/>
              </a:rPr>
              <a:t>When you step down unexpectedly to a lower surface (</a:t>
            </a:r>
            <a:r>
              <a:rPr lang="en-US" sz="1400">
                <a:solidFill>
                  <a:srgbClr val="0000CC"/>
                </a:solidFill>
                <a:latin typeface="Verdana" pitchFamily="34" charset="0"/>
              </a:rPr>
              <a:t>Misstep</a:t>
            </a:r>
            <a:r>
              <a:rPr lang="en-US" sz="1400">
                <a:latin typeface="Verdana" pitchFamily="34" charset="0"/>
              </a:rPr>
              <a:t>) and lose your balance, e.g., stepping off a curb.</a:t>
            </a:r>
          </a:p>
        </p:txBody>
      </p:sp>
      <p:grpSp>
        <p:nvGrpSpPr>
          <p:cNvPr id="5130" name="Group 67"/>
          <p:cNvGrpSpPr>
            <a:grpSpLocks/>
          </p:cNvGrpSpPr>
          <p:nvPr/>
        </p:nvGrpSpPr>
        <p:grpSpPr bwMode="auto">
          <a:xfrm rot="-320663">
            <a:off x="5411788" y="4876800"/>
            <a:ext cx="2962275" cy="908050"/>
            <a:chOff x="3024" y="3699"/>
            <a:chExt cx="1002" cy="429"/>
          </a:xfrm>
        </p:grpSpPr>
        <p:pic>
          <p:nvPicPr>
            <p:cNvPr id="5140" name="Picture 16" descr="COLLAPS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321602">
              <a:off x="3024" y="3699"/>
              <a:ext cx="576" cy="4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3066" y="4128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42" name="Rectangle 18"/>
            <p:cNvSpPr>
              <a:spLocks noChangeArrowheads="1"/>
            </p:cNvSpPr>
            <p:nvPr/>
          </p:nvSpPr>
          <p:spPr bwMode="auto">
            <a:xfrm>
              <a:off x="3537" y="4059"/>
              <a:ext cx="489" cy="6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533400" y="1600200"/>
            <a:ext cx="3124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When there is too little friction or traction between your feet (footwear) and the walking or working surface, and you lose   your balance.</a:t>
            </a:r>
          </a:p>
        </p:txBody>
      </p:sp>
      <p:sp>
        <p:nvSpPr>
          <p:cNvPr id="5132" name="AutoShape 25"/>
          <p:cNvSpPr>
            <a:spLocks noChangeArrowheads="1"/>
          </p:cNvSpPr>
          <p:nvPr/>
        </p:nvSpPr>
        <p:spPr bwMode="auto">
          <a:xfrm rot="7950578">
            <a:off x="3414713" y="3743325"/>
            <a:ext cx="1574800" cy="685800"/>
          </a:xfrm>
          <a:prstGeom prst="rightArrow">
            <a:avLst>
              <a:gd name="adj1" fmla="val 55954"/>
              <a:gd name="adj2" fmla="val 135418"/>
            </a:avLst>
          </a:prstGeom>
          <a:solidFill>
            <a:schemeClr val="accent1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rot="10800000" wrap="none" lIns="0" tIns="0" rIns="0" bIns="0" anchor="ctr"/>
          <a:lstStyle/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Trip</a:t>
            </a:r>
          </a:p>
        </p:txBody>
      </p:sp>
      <p:pic>
        <p:nvPicPr>
          <p:cNvPr id="5133" name="Picture 10" descr="TRIP_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466302" flipH="1">
            <a:off x="1676400" y="4876800"/>
            <a:ext cx="1981200" cy="1076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5134" name="Group 22"/>
          <p:cNvGrpSpPr>
            <a:grpSpLocks/>
          </p:cNvGrpSpPr>
          <p:nvPr/>
        </p:nvGrpSpPr>
        <p:grpSpPr bwMode="auto">
          <a:xfrm>
            <a:off x="5562600" y="1676400"/>
            <a:ext cx="2514600" cy="1457325"/>
            <a:chOff x="624" y="2730"/>
            <a:chExt cx="1584" cy="918"/>
          </a:xfrm>
        </p:grpSpPr>
        <p:grpSp>
          <p:nvGrpSpPr>
            <p:cNvPr id="5136" name="Group 13"/>
            <p:cNvGrpSpPr>
              <a:grpSpLocks/>
            </p:cNvGrpSpPr>
            <p:nvPr/>
          </p:nvGrpSpPr>
          <p:grpSpPr bwMode="auto">
            <a:xfrm>
              <a:off x="624" y="2730"/>
              <a:ext cx="1584" cy="918"/>
              <a:chOff x="624" y="2730"/>
              <a:chExt cx="1584" cy="918"/>
            </a:xfrm>
          </p:grpSpPr>
          <p:pic>
            <p:nvPicPr>
              <p:cNvPr id="5138" name="Picture 35" descr="SLIPDOCK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b="34576"/>
              <a:stretch>
                <a:fillRect/>
              </a:stretch>
            </p:blipFill>
            <p:spPr bwMode="auto">
              <a:xfrm>
                <a:off x="964" y="2730"/>
                <a:ext cx="1244" cy="87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5139" name="Line 36"/>
              <p:cNvSpPr>
                <a:spLocks noChangeShapeType="1"/>
              </p:cNvSpPr>
              <p:nvPr/>
            </p:nvSpPr>
            <p:spPr bwMode="auto">
              <a:xfrm>
                <a:off x="624" y="3648"/>
                <a:ext cx="1367" cy="0"/>
              </a:xfrm>
              <a:prstGeom prst="line">
                <a:avLst/>
              </a:prstGeom>
              <a:noFill/>
              <a:ln w="139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137" name="Rectangle 37"/>
            <p:cNvSpPr>
              <a:spLocks noChangeArrowheads="1"/>
            </p:cNvSpPr>
            <p:nvPr/>
          </p:nvSpPr>
          <p:spPr bwMode="auto">
            <a:xfrm>
              <a:off x="768" y="3211"/>
              <a:ext cx="352" cy="39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5135" name="AutoShape 9"/>
          <p:cNvSpPr>
            <a:spLocks noChangeArrowheads="1"/>
          </p:cNvSpPr>
          <p:nvPr/>
        </p:nvSpPr>
        <p:spPr bwMode="auto">
          <a:xfrm rot="1346705">
            <a:off x="4724400" y="1143000"/>
            <a:ext cx="1447800" cy="1066800"/>
          </a:xfrm>
          <a:prstGeom prst="rightArrow">
            <a:avLst>
              <a:gd name="adj1" fmla="val 55954"/>
              <a:gd name="adj2" fmla="val 80034"/>
            </a:avLst>
          </a:prstGeom>
          <a:solidFill>
            <a:srgbClr val="FF00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b="1">
                <a:solidFill>
                  <a:srgbClr val="0000CC"/>
                </a:solidFill>
                <a:latin typeface="Verdana" pitchFamily="34" charset="0"/>
              </a:rPr>
              <a:t>Fall</a:t>
            </a: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39825"/>
          </a:xfrm>
        </p:spPr>
        <p:txBody>
          <a:bodyPr/>
          <a:lstStyle/>
          <a:p>
            <a:pPr eaLnBrk="1" hangingPunct="1"/>
            <a:r>
              <a:rPr lang="en-GB" smtClean="0">
                <a:latin typeface="Verdana" pitchFamily="34" charset="0"/>
              </a:rPr>
              <a:t>Factors Increasing the Risk of Slips, Trips and Falls</a:t>
            </a:r>
            <a:endParaRPr lang="en-US" smtClean="0">
              <a:latin typeface="Verdana" pitchFamily="34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3505200" y="1600200"/>
            <a:ext cx="2286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b="1">
                <a:solidFill>
                  <a:srgbClr val="0066CC"/>
                </a:solidFill>
                <a:latin typeface="Verdana" pitchFamily="34" charset="0"/>
              </a:rPr>
              <a:t>     </a:t>
            </a:r>
          </a:p>
        </p:txBody>
      </p:sp>
      <p:pic>
        <p:nvPicPr>
          <p:cNvPr id="8196" name="Picture 19" descr="npo00001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2514600"/>
            <a:ext cx="2286000" cy="2428875"/>
          </a:xfrm>
          <a:noFill/>
          <a:ln algn="ctr">
            <a:solidFill>
              <a:schemeClr val="tx1"/>
            </a:solidFill>
          </a:ln>
        </p:spPr>
      </p:pic>
      <p:sp>
        <p:nvSpPr>
          <p:cNvPr id="8197" name="Rectangle 40"/>
          <p:cNvSpPr>
            <a:spLocks noChangeArrowheads="1"/>
          </p:cNvSpPr>
          <p:nvPr/>
        </p:nvSpPr>
        <p:spPr bwMode="auto">
          <a:xfrm>
            <a:off x="5181600" y="196918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rgbClr val="0066CC"/>
                </a:solidFill>
                <a:latin typeface="Verdana" pitchFamily="34" charset="0"/>
              </a:rPr>
              <a:t>Clutter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4793" name="AutoShape 41"/>
          <p:cNvSpPr>
            <a:spLocks noChangeArrowheads="1"/>
          </p:cNvSpPr>
          <p:nvPr/>
        </p:nvSpPr>
        <p:spPr bwMode="auto">
          <a:xfrm rot="7420434">
            <a:off x="6209506" y="2020094"/>
            <a:ext cx="1449388" cy="457200"/>
          </a:xfrm>
          <a:prstGeom prst="rightArrow">
            <a:avLst>
              <a:gd name="adj1" fmla="val 50000"/>
              <a:gd name="adj2" fmla="val 79253"/>
            </a:avLst>
          </a:prstGeom>
          <a:solidFill>
            <a:schemeClr val="accent1">
              <a:lumMod val="75000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8199" name="Rectangle 42"/>
          <p:cNvSpPr>
            <a:spLocks noChangeArrowheads="1"/>
          </p:cNvSpPr>
          <p:nvPr/>
        </p:nvSpPr>
        <p:spPr bwMode="auto">
          <a:xfrm>
            <a:off x="446314" y="1770062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66CC"/>
                </a:solidFill>
                <a:latin typeface="Verdana" pitchFamily="34" charset="0"/>
              </a:rPr>
              <a:t>     Not Paying Attention</a:t>
            </a:r>
          </a:p>
        </p:txBody>
      </p:sp>
      <p:sp>
        <p:nvSpPr>
          <p:cNvPr id="8200" name="AutoShape 43"/>
          <p:cNvSpPr>
            <a:spLocks noChangeArrowheads="1"/>
          </p:cNvSpPr>
          <p:nvPr/>
        </p:nvSpPr>
        <p:spPr bwMode="auto">
          <a:xfrm rot="7285973">
            <a:off x="3046412" y="2168526"/>
            <a:ext cx="1425575" cy="457200"/>
          </a:xfrm>
          <a:prstGeom prst="rightArrow">
            <a:avLst>
              <a:gd name="adj1" fmla="val 50000"/>
              <a:gd name="adj2" fmla="val 83350"/>
            </a:avLst>
          </a:prstGeom>
          <a:solidFill>
            <a:schemeClr val="hlink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pic>
        <p:nvPicPr>
          <p:cNvPr id="8201" name="Picture 45" descr="very_bad_off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143250"/>
            <a:ext cx="3805238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/>
          <a:lstStyle/>
          <a:p>
            <a:pPr eaLnBrk="1" hangingPunct="1"/>
            <a:r>
              <a:rPr lang="en-GB" smtClean="0">
                <a:latin typeface="Verdana" pitchFamily="34" charset="0"/>
              </a:rPr>
              <a:t>A Chief Factor Increasing the Risk of Hurting Yourself</a:t>
            </a:r>
            <a:endParaRPr lang="en-US" smtClean="0">
              <a:latin typeface="Verdana" pitchFamily="34" charset="0"/>
            </a:endParaRPr>
          </a:p>
        </p:txBody>
      </p:sp>
      <p:pic>
        <p:nvPicPr>
          <p:cNvPr id="9219" name="Picture 29" descr="npo0000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62200"/>
            <a:ext cx="3581400" cy="3810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5638800" y="2794000"/>
            <a:ext cx="3146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CC"/>
                </a:solidFill>
                <a:latin typeface="Verdana" pitchFamily="34" charset="0"/>
              </a:rPr>
              <a:t>Improper Method of </a:t>
            </a:r>
          </a:p>
          <a:p>
            <a:pPr eaLnBrk="0" hangingPunct="0"/>
            <a:r>
              <a:rPr lang="en-US" sz="2000" b="1">
                <a:solidFill>
                  <a:srgbClr val="0066CC"/>
                </a:solidFill>
                <a:latin typeface="Verdana" pitchFamily="34" charset="0"/>
              </a:rPr>
              <a:t>Carrying Items</a:t>
            </a:r>
          </a:p>
        </p:txBody>
      </p:sp>
      <p:sp>
        <p:nvSpPr>
          <p:cNvPr id="9221" name="AutoShape 15"/>
          <p:cNvSpPr>
            <a:spLocks noChangeArrowheads="1"/>
          </p:cNvSpPr>
          <p:nvPr/>
        </p:nvSpPr>
        <p:spPr bwMode="auto">
          <a:xfrm rot="10800000">
            <a:off x="6132513" y="4002088"/>
            <a:ext cx="1144587" cy="457200"/>
          </a:xfrm>
          <a:prstGeom prst="rightArrow">
            <a:avLst>
              <a:gd name="adj1" fmla="val 50000"/>
              <a:gd name="adj2" fmla="val 62587"/>
            </a:avLst>
          </a:prstGeom>
          <a:solidFill>
            <a:srgbClr val="FF0000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endParaRPr lang="en-US" b="1">
              <a:solidFill>
                <a:srgbClr val="0000CC"/>
              </a:solidFill>
              <a:latin typeface="Verdana" pitchFamily="34" charset="0"/>
            </a:endParaRPr>
          </a:p>
          <a:p>
            <a:pPr algn="ctr" eaLnBrk="0" hangingPunct="0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0243" name="Picture 3" descr="Colapsed Sidewalk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828800"/>
            <a:ext cx="3840162" cy="4250604"/>
          </a:xfrm>
          <a:noFill/>
        </p:spPr>
      </p:pic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1267" name="Picture 46" descr="npo0000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3505200" cy="439162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865187"/>
          </a:xfrm>
        </p:spPr>
        <p:txBody>
          <a:bodyPr/>
          <a:lstStyle/>
          <a:p>
            <a:pPr eaLnBrk="1" hangingPunct="1"/>
            <a:r>
              <a:rPr lang="en-US" sz="1900" b="1" smtClean="0">
                <a:solidFill>
                  <a:schemeClr val="bg1"/>
                </a:solidFill>
                <a:latin typeface="Verdana" pitchFamily="34" charset="0"/>
              </a:rPr>
              <a:t>             Other common hazards to Look out For</a:t>
            </a:r>
          </a:p>
        </p:txBody>
      </p:sp>
      <p:pic>
        <p:nvPicPr>
          <p:cNvPr id="12291" name="Picture 5" descr="Sidewal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383404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533400" y="533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latin typeface="Verdana" pitchFamily="34" charset="0"/>
              </a:rPr>
              <a:t>Report These </a:t>
            </a:r>
            <a:br>
              <a:rPr lang="en-US" sz="3200" b="1">
                <a:latin typeface="Verdana" pitchFamily="34" charset="0"/>
              </a:rPr>
            </a:br>
            <a:r>
              <a:rPr lang="en-US" sz="3200" b="1">
                <a:latin typeface="Verdana" pitchFamily="34" charset="0"/>
              </a:rPr>
              <a:t>Conditions Immediately</a:t>
            </a:r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4419600" y="4114800"/>
            <a:ext cx="1676400" cy="4572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sz="3800" dirty="0" smtClean="0">
                <a:latin typeface="Verdana" pitchFamily="34" charset="0"/>
              </a:rPr>
              <a:t>Be Proactive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600" dirty="0" smtClean="0"/>
              <a:t> Close file cabinet or storage drawers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600" dirty="0" smtClean="0"/>
              <a:t> Move/Report cables/wires that cross walkways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600" dirty="0" smtClean="0"/>
              <a:t> Keep working areas and walkways well lit and clear, report spills, uneven surfaces, etc. to custodial staff,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600" dirty="0" smtClean="0"/>
              <a:t> Report burned out bulbs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600" dirty="0" smtClean="0"/>
              <a:t> Be aware of your surroundings and report any perceived danger – help keep other employees and our students safe by reporting any unsafe conditions to the appropriate staff.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1954</TotalTime>
  <Words>458</Words>
  <Application>Microsoft Office PowerPoint</Application>
  <PresentationFormat>On-screen Show (4:3)</PresentationFormat>
  <Paragraphs>75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Employee Safety   </vt:lpstr>
      <vt:lpstr>Issue – S T F (Slip, Trip, Fall)</vt:lpstr>
      <vt:lpstr>Definition of STF</vt:lpstr>
      <vt:lpstr>Factors Increasing the Risk of Slips, Trips and Falls</vt:lpstr>
      <vt:lpstr>A Chief Factor Increasing the Risk of Hurting Yourself</vt:lpstr>
      <vt:lpstr>             Other common hazards to Look out For</vt:lpstr>
      <vt:lpstr>             Other common hazards to Look out For</vt:lpstr>
      <vt:lpstr>             Other common hazards to Look out For</vt:lpstr>
      <vt:lpstr>Be Proactive</vt:lpstr>
      <vt:lpstr>To Report an Injury</vt:lpstr>
      <vt:lpstr>Thank You</vt:lpstr>
      <vt:lpstr>End of Module</vt:lpstr>
    </vt:vector>
  </TitlesOfParts>
  <Company>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Slips, Trips, and Falls</dc:title>
  <dc:creator>bcharmai</dc:creator>
  <cp:lastModifiedBy>Randy Vaughn</cp:lastModifiedBy>
  <cp:revision>49</cp:revision>
  <dcterms:created xsi:type="dcterms:W3CDTF">2009-02-11T16:44:31Z</dcterms:created>
  <dcterms:modified xsi:type="dcterms:W3CDTF">2014-08-07T18:15:07Z</dcterms:modified>
</cp:coreProperties>
</file>