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20"/>
  </p:notesMasterIdLst>
  <p:sldIdLst>
    <p:sldId id="256" r:id="rId2"/>
    <p:sldId id="270" r:id="rId3"/>
    <p:sldId id="274" r:id="rId4"/>
    <p:sldId id="275" r:id="rId5"/>
    <p:sldId id="258" r:id="rId6"/>
    <p:sldId id="259" r:id="rId7"/>
    <p:sldId id="261" r:id="rId8"/>
    <p:sldId id="262" r:id="rId9"/>
    <p:sldId id="272" r:id="rId10"/>
    <p:sldId id="276" r:id="rId11"/>
    <p:sldId id="271" r:id="rId12"/>
    <p:sldId id="277" r:id="rId13"/>
    <p:sldId id="265" r:id="rId14"/>
    <p:sldId id="266" r:id="rId15"/>
    <p:sldId id="267" r:id="rId16"/>
    <p:sldId id="269" r:id="rId17"/>
    <p:sldId id="278"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5333" autoAdjust="0"/>
  </p:normalViewPr>
  <p:slideViewPr>
    <p:cSldViewPr>
      <p:cViewPr varScale="1">
        <p:scale>
          <a:sx n="70" d="100"/>
          <a:sy n="70" d="100"/>
        </p:scale>
        <p:origin x="-13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D21E5-949D-43F6-A565-244400E1B9F1}" type="datetimeFigureOut">
              <a:rPr lang="en-US" smtClean="0"/>
              <a:pPr/>
              <a:t>8/5/2015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C2D9E8-4D1E-456D-8FBC-0C2C97747D43}" type="slidenum">
              <a:rPr lang="en-US" smtClean="0"/>
              <a:pPr/>
              <a:t>‹#›</a:t>
            </a:fld>
            <a:endParaRPr lang="en-US"/>
          </a:p>
        </p:txBody>
      </p:sp>
    </p:spTree>
    <p:extLst>
      <p:ext uri="{BB962C8B-B14F-4D97-AF65-F5344CB8AC3E}">
        <p14:creationId xmlns="" xmlns:p14="http://schemas.microsoft.com/office/powerpoint/2010/main" val="963493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C2D9E8-4D1E-456D-8FBC-0C2C97747D43}" type="slidenum">
              <a:rPr lang="en-US" smtClean="0"/>
              <a:pPr/>
              <a:t>13</a:t>
            </a:fld>
            <a:endParaRPr lang="en-US"/>
          </a:p>
        </p:txBody>
      </p:sp>
    </p:spTree>
    <p:extLst>
      <p:ext uri="{BB962C8B-B14F-4D97-AF65-F5344CB8AC3E}">
        <p14:creationId xmlns="" xmlns:p14="http://schemas.microsoft.com/office/powerpoint/2010/main" val="3443353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311AB24D-71CF-4B1C-8744-48B769380A08}" type="slidenum">
              <a:rPr lang="en-US" smtClean="0"/>
              <a:pPr/>
              <a:t>18</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0C918A2-8D5E-445A-BD72-DE1DDC7C3179}" type="datetimeFigureOut">
              <a:rPr lang="en-US" smtClean="0"/>
              <a:pPr>
                <a:defRPr/>
              </a:pPr>
              <a:t>8/5/2015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7C68759-7146-B94E-AF0E-01453D5CB607}" type="slidenum">
              <a:rPr lang="es-ES"/>
              <a:pPr/>
              <a:t>‹#›</a:t>
            </a:fld>
            <a:endParaRPr lang="es-ES"/>
          </a:p>
        </p:txBody>
      </p:sp>
    </p:spTree>
    <p:extLst>
      <p:ext uri="{BB962C8B-B14F-4D97-AF65-F5344CB8AC3E}">
        <p14:creationId xmlns="" xmlns:p14="http://schemas.microsoft.com/office/powerpoint/2010/main" val="1190819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647D5FA-84E6-4ECF-877E-E9E6518E50C9}" type="datetimeFigureOut">
              <a:rPr lang="en-US" smtClean="0"/>
              <a:pPr>
                <a:defRPr/>
              </a:pPr>
              <a:t>8/5/2015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6CD08A-2E76-4C52-9F6A-A99039C78AAD}" type="slidenum">
              <a:rPr lang="en-US" smtClean="0"/>
              <a:pPr>
                <a:defRPr/>
              </a:pPr>
              <a:t>‹#›</a:t>
            </a:fld>
            <a:endParaRPr lang="en-US"/>
          </a:p>
        </p:txBody>
      </p:sp>
    </p:spTree>
    <p:extLst>
      <p:ext uri="{BB962C8B-B14F-4D97-AF65-F5344CB8AC3E}">
        <p14:creationId xmlns="" xmlns:p14="http://schemas.microsoft.com/office/powerpoint/2010/main" val="119181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0D61806-8318-453A-855D-5EC3E1CD6C8E}" type="datetimeFigureOut">
              <a:rPr lang="en-US" smtClean="0"/>
              <a:pPr>
                <a:defRPr/>
              </a:pPr>
              <a:t>8/5/2015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343393-450A-4AE4-860A-04FEFCEA1803}" type="slidenum">
              <a:rPr lang="en-US" smtClean="0"/>
              <a:pPr>
                <a:defRPr/>
              </a:pPr>
              <a:t>‹#›</a:t>
            </a:fld>
            <a:endParaRPr lang="en-US"/>
          </a:p>
        </p:txBody>
      </p:sp>
    </p:spTree>
    <p:extLst>
      <p:ext uri="{BB962C8B-B14F-4D97-AF65-F5344CB8AC3E}">
        <p14:creationId xmlns="" xmlns:p14="http://schemas.microsoft.com/office/powerpoint/2010/main" val="2021062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C47CCEE-F03E-46D1-BE6E-F0CB3F289F4D}" type="datetimeFigureOut">
              <a:rPr lang="en-US" smtClean="0"/>
              <a:pPr>
                <a:defRPr/>
              </a:pPr>
              <a:t>8/5/2015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B7BCA9-6FCD-4E11-96A1-792EDB2F03E9}" type="slidenum">
              <a:rPr lang="en-US" smtClean="0"/>
              <a:pPr>
                <a:defRPr/>
              </a:pPr>
              <a:t>‹#›</a:t>
            </a:fld>
            <a:endParaRPr lang="en-US"/>
          </a:p>
        </p:txBody>
      </p:sp>
    </p:spTree>
    <p:extLst>
      <p:ext uri="{BB962C8B-B14F-4D97-AF65-F5344CB8AC3E}">
        <p14:creationId xmlns="" xmlns:p14="http://schemas.microsoft.com/office/powerpoint/2010/main" val="225837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ABF8351-309E-4612-AC04-975FCDEF7433}" type="datetimeFigureOut">
              <a:rPr lang="en-US" smtClean="0"/>
              <a:pPr>
                <a:defRPr/>
              </a:pPr>
              <a:t>8/5/2015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DAB871-986B-405B-8D16-79FB4A4841EC}" type="slidenum">
              <a:rPr lang="en-US" smtClean="0"/>
              <a:pPr>
                <a:defRPr/>
              </a:pPr>
              <a:t>‹#›</a:t>
            </a:fld>
            <a:endParaRPr lang="en-US"/>
          </a:p>
        </p:txBody>
      </p:sp>
    </p:spTree>
    <p:extLst>
      <p:ext uri="{BB962C8B-B14F-4D97-AF65-F5344CB8AC3E}">
        <p14:creationId xmlns="" xmlns:p14="http://schemas.microsoft.com/office/powerpoint/2010/main" val="7524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F31935A-1F0E-476C-B3A7-23347D0794FE}" type="datetimeFigureOut">
              <a:rPr lang="en-US" smtClean="0"/>
              <a:pPr>
                <a:defRPr/>
              </a:pPr>
              <a:t>8/5/2015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253CB1-20E4-4394-B09D-DC5AE26343FB}" type="slidenum">
              <a:rPr lang="en-US" smtClean="0"/>
              <a:pPr>
                <a:defRPr/>
              </a:pPr>
              <a:t>‹#›</a:t>
            </a:fld>
            <a:endParaRPr lang="en-US"/>
          </a:p>
        </p:txBody>
      </p:sp>
    </p:spTree>
    <p:extLst>
      <p:ext uri="{BB962C8B-B14F-4D97-AF65-F5344CB8AC3E}">
        <p14:creationId xmlns="" xmlns:p14="http://schemas.microsoft.com/office/powerpoint/2010/main" val="213345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385554CC-DA22-410C-A750-14B6E6E27216}" type="datetimeFigureOut">
              <a:rPr lang="en-US" smtClean="0"/>
              <a:pPr>
                <a:defRPr/>
              </a:pPr>
              <a:t>8/5/2015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36D4F11-894B-4304-A978-D14BE524C2CD}" type="slidenum">
              <a:rPr lang="en-US" smtClean="0"/>
              <a:pPr>
                <a:defRPr/>
              </a:pPr>
              <a:t>‹#›</a:t>
            </a:fld>
            <a:endParaRPr lang="en-US"/>
          </a:p>
        </p:txBody>
      </p:sp>
    </p:spTree>
    <p:extLst>
      <p:ext uri="{BB962C8B-B14F-4D97-AF65-F5344CB8AC3E}">
        <p14:creationId xmlns="" xmlns:p14="http://schemas.microsoft.com/office/powerpoint/2010/main" val="2234633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64ABADB8-FE8A-495A-9735-2949B9C01524}" type="datetimeFigureOut">
              <a:rPr lang="en-US" smtClean="0"/>
              <a:pPr>
                <a:defRPr/>
              </a:pPr>
              <a:t>8/5/2015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CDC2BE5-ED96-459B-A9EE-49DC6E95745B}" type="slidenum">
              <a:rPr lang="en-US" smtClean="0"/>
              <a:pPr>
                <a:defRPr/>
              </a:pPr>
              <a:t>‹#›</a:t>
            </a:fld>
            <a:endParaRPr lang="en-US"/>
          </a:p>
        </p:txBody>
      </p:sp>
    </p:spTree>
    <p:extLst>
      <p:ext uri="{BB962C8B-B14F-4D97-AF65-F5344CB8AC3E}">
        <p14:creationId xmlns="" xmlns:p14="http://schemas.microsoft.com/office/powerpoint/2010/main" val="2985005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1D3942C-B9B8-4D18-AE06-98A10D3C681D}" type="datetimeFigureOut">
              <a:rPr lang="en-US" smtClean="0"/>
              <a:pPr>
                <a:defRPr/>
              </a:pPr>
              <a:t>8/5/2015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5FDCF25-E2B2-4513-8631-C514F75FA288}" type="slidenum">
              <a:rPr lang="en-US" smtClean="0"/>
              <a:pPr>
                <a:defRPr/>
              </a:pPr>
              <a:t>‹#›</a:t>
            </a:fld>
            <a:endParaRPr lang="en-US"/>
          </a:p>
        </p:txBody>
      </p:sp>
    </p:spTree>
    <p:extLst>
      <p:ext uri="{BB962C8B-B14F-4D97-AF65-F5344CB8AC3E}">
        <p14:creationId xmlns="" xmlns:p14="http://schemas.microsoft.com/office/powerpoint/2010/main" val="310061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7457B8A-4AF5-48D0-B2C5-D1EE1D7DC5CC}" type="datetimeFigureOut">
              <a:rPr lang="en-US" smtClean="0"/>
              <a:pPr>
                <a:defRPr/>
              </a:pPr>
              <a:t>8/5/2015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FF481F-B1F0-4206-9D0A-3B7FB4E65244}" type="slidenum">
              <a:rPr lang="en-US" smtClean="0"/>
              <a:pPr>
                <a:defRPr/>
              </a:pPr>
              <a:t>‹#›</a:t>
            </a:fld>
            <a:endParaRPr lang="en-US"/>
          </a:p>
        </p:txBody>
      </p:sp>
    </p:spTree>
    <p:extLst>
      <p:ext uri="{BB962C8B-B14F-4D97-AF65-F5344CB8AC3E}">
        <p14:creationId xmlns="" xmlns:p14="http://schemas.microsoft.com/office/powerpoint/2010/main" val="245880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B5DB942-C25F-40C9-AC81-B62E954B38C9}" type="datetimeFigureOut">
              <a:rPr lang="en-US" smtClean="0"/>
              <a:pPr>
                <a:defRPr/>
              </a:pPr>
              <a:t>8/5/2015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23A348-C9B3-4EB7-9A16-051F3EAE888B}" type="slidenum">
              <a:rPr lang="en-US" smtClean="0"/>
              <a:pPr>
                <a:defRPr/>
              </a:pPr>
              <a:t>‹#›</a:t>
            </a:fld>
            <a:endParaRPr lang="en-US"/>
          </a:p>
        </p:txBody>
      </p:sp>
    </p:spTree>
    <p:extLst>
      <p:ext uri="{BB962C8B-B14F-4D97-AF65-F5344CB8AC3E}">
        <p14:creationId xmlns="" xmlns:p14="http://schemas.microsoft.com/office/powerpoint/2010/main" val="3231856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cs typeface="Arial" charset="0"/>
              </a:defRPr>
            </a:lvl1pPr>
          </a:lstStyle>
          <a:p>
            <a:pPr>
              <a:defRPr/>
            </a:pPr>
            <a:fld id="{2AA33CF8-7D49-4D42-8EFA-DC46F0ACCE91}" type="datetimeFigureOut">
              <a:rPr lang="en-US" smtClean="0"/>
              <a:pPr>
                <a:defRPr/>
              </a:pPr>
              <a:t>8/5/2015</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BE32DE-4A1E-4E96-9E0F-C20F57CBF054}"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ctr" rtl="0" eaLnBrk="1" fontAlgn="base" hangingPunct="1">
        <a:spcBef>
          <a:spcPct val="0"/>
        </a:spcBef>
        <a:spcAft>
          <a:spcPct val="0"/>
        </a:spcAft>
        <a:defRPr sz="4400">
          <a:solidFill>
            <a:schemeClr val="tx2"/>
          </a:solidFill>
          <a:latin typeface="+mj-lt"/>
          <a:ea typeface="ＭＳ Ｐゴシック" charset="0"/>
          <a:cs typeface="+mj-cs"/>
        </a:defRPr>
      </a:lvl1pPr>
      <a:lvl2pPr algn="ctr" rtl="0" eaLnBrk="1" fontAlgn="base" hangingPunct="1">
        <a:spcBef>
          <a:spcPct val="0"/>
        </a:spcBef>
        <a:spcAft>
          <a:spcPct val="0"/>
        </a:spcAft>
        <a:defRPr sz="4400">
          <a:solidFill>
            <a:schemeClr val="tx2"/>
          </a:solidFill>
          <a:latin typeface="Arial" charset="0"/>
          <a:ea typeface="ＭＳ Ｐゴシック" charset="0"/>
          <a:cs typeface="Arial" charset="0"/>
        </a:defRPr>
      </a:lvl2pPr>
      <a:lvl3pPr algn="ctr" rtl="0" eaLnBrk="1" fontAlgn="base" hangingPunct="1">
        <a:spcBef>
          <a:spcPct val="0"/>
        </a:spcBef>
        <a:spcAft>
          <a:spcPct val="0"/>
        </a:spcAft>
        <a:defRPr sz="4400">
          <a:solidFill>
            <a:schemeClr val="tx2"/>
          </a:solidFill>
          <a:latin typeface="Arial" charset="0"/>
          <a:ea typeface="ＭＳ Ｐゴシック" charset="0"/>
          <a:cs typeface="Arial" charset="0"/>
        </a:defRPr>
      </a:lvl3pPr>
      <a:lvl4pPr algn="ctr" rtl="0" eaLnBrk="1" fontAlgn="base" hangingPunct="1">
        <a:spcBef>
          <a:spcPct val="0"/>
        </a:spcBef>
        <a:spcAft>
          <a:spcPct val="0"/>
        </a:spcAft>
        <a:defRPr sz="4400">
          <a:solidFill>
            <a:schemeClr val="tx2"/>
          </a:solidFill>
          <a:latin typeface="Arial" charset="0"/>
          <a:ea typeface="ＭＳ Ｐゴシック" charset="0"/>
          <a:cs typeface="Arial" charset="0"/>
        </a:defRPr>
      </a:lvl4pPr>
      <a:lvl5pPr algn="ctr" rtl="0" eaLnBrk="1" fontAlgn="base" hangingPunct="1">
        <a:spcBef>
          <a:spcPct val="0"/>
        </a:spcBef>
        <a:spcAft>
          <a:spcPct val="0"/>
        </a:spcAft>
        <a:defRPr sz="4400">
          <a:solidFill>
            <a:schemeClr val="tx2"/>
          </a:solidFill>
          <a:latin typeface="Arial" charset="0"/>
          <a:ea typeface="ＭＳ Ｐゴシック"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wida.u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aw.cornell.edu/supct/html/historics/USSC_CR_0457_0202_ZS.html" TargetMode="External"/><Relationship Id="rId2" Type="http://schemas.openxmlformats.org/officeDocument/2006/relationships/hyperlink" Target="http://www.ncela.gwu.edu/faqs/view/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ida.us/standards/CAN_DOs/index.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762000" y="1295400"/>
            <a:ext cx="7772400" cy="1470025"/>
          </a:xfrm>
        </p:spPr>
        <p:txBody>
          <a:bodyPr>
            <a:normAutofit fontScale="90000"/>
          </a:bodyPr>
          <a:lstStyle/>
          <a:p>
            <a:pPr algn="ctr" eaLnBrk="1" fontAlgn="auto" hangingPunct="1">
              <a:spcAft>
                <a:spcPts val="0"/>
              </a:spcAft>
              <a:defRPr/>
            </a:pPr>
            <a:r>
              <a:rPr lang="en-US" dirty="0" smtClean="0"/>
              <a:t/>
            </a:r>
            <a:br>
              <a:rPr lang="en-US" dirty="0" smtClean="0"/>
            </a:br>
            <a:r>
              <a:rPr lang="en-US" dirty="0" smtClean="0"/>
              <a:t/>
            </a:r>
            <a:br>
              <a:rPr lang="en-US" dirty="0" smtClean="0"/>
            </a:br>
            <a:r>
              <a:rPr lang="en-US" dirty="0" smtClean="0">
                <a:latin typeface="Franklin Gothic Medium Cond" pitchFamily="34" charset="0"/>
              </a:rPr>
              <a:t>ESOL  Program</a:t>
            </a:r>
            <a:r>
              <a:rPr lang="en-US" dirty="0">
                <a:latin typeface="Franklin Gothic Medium Cond" pitchFamily="34" charset="0"/>
              </a:rPr>
              <a:t/>
            </a:r>
            <a:br>
              <a:rPr lang="en-US" dirty="0">
                <a:latin typeface="Franklin Gothic Medium Cond" pitchFamily="34" charset="0"/>
              </a:rPr>
            </a:br>
            <a:r>
              <a:rPr lang="en-US" sz="3200" dirty="0" smtClean="0">
                <a:latin typeface="Franklin Gothic Medium Cond" pitchFamily="34" charset="0"/>
              </a:rPr>
              <a:t>(</a:t>
            </a:r>
            <a:r>
              <a:rPr lang="en-US" sz="3200" dirty="0" smtClean="0">
                <a:solidFill>
                  <a:srgbClr val="FF0000"/>
                </a:solidFill>
                <a:latin typeface="Franklin Gothic Medium Cond" pitchFamily="34" charset="0"/>
              </a:rPr>
              <a:t>E</a:t>
            </a:r>
            <a:r>
              <a:rPr lang="en-US" sz="3200" dirty="0" smtClean="0">
                <a:latin typeface="Franklin Gothic Medium Cond" pitchFamily="34" charset="0"/>
              </a:rPr>
              <a:t>nglish for </a:t>
            </a:r>
            <a:r>
              <a:rPr lang="en-US" sz="3200" dirty="0" smtClean="0">
                <a:solidFill>
                  <a:srgbClr val="FF0000"/>
                </a:solidFill>
                <a:latin typeface="Franklin Gothic Medium Cond" pitchFamily="34" charset="0"/>
              </a:rPr>
              <a:t>S</a:t>
            </a:r>
            <a:r>
              <a:rPr lang="en-US" sz="3200" dirty="0" smtClean="0">
                <a:latin typeface="Franklin Gothic Medium Cond" pitchFamily="34" charset="0"/>
              </a:rPr>
              <a:t>peakers of </a:t>
            </a:r>
            <a:r>
              <a:rPr lang="en-US" sz="3200" dirty="0" smtClean="0">
                <a:solidFill>
                  <a:srgbClr val="FF0000"/>
                </a:solidFill>
                <a:latin typeface="Franklin Gothic Medium Cond" pitchFamily="34" charset="0"/>
              </a:rPr>
              <a:t>O</a:t>
            </a:r>
            <a:r>
              <a:rPr lang="en-US" sz="3200" dirty="0" smtClean="0">
                <a:latin typeface="Franklin Gothic Medium Cond" pitchFamily="34" charset="0"/>
              </a:rPr>
              <a:t>ther </a:t>
            </a:r>
            <a:r>
              <a:rPr lang="en-US" sz="3200" dirty="0" smtClean="0">
                <a:solidFill>
                  <a:srgbClr val="FF0000"/>
                </a:solidFill>
                <a:latin typeface="Franklin Gothic Medium Cond" pitchFamily="34" charset="0"/>
              </a:rPr>
              <a:t>L</a:t>
            </a:r>
            <a:r>
              <a:rPr lang="en-US" sz="3200" dirty="0" smtClean="0">
                <a:latin typeface="Franklin Gothic Medium Cond" pitchFamily="34" charset="0"/>
              </a:rPr>
              <a:t>anguages)</a:t>
            </a:r>
            <a:r>
              <a:rPr lang="en-US" dirty="0" smtClean="0">
                <a:latin typeface="Franklin Gothic Medium Cond" pitchFamily="34" charset="0"/>
              </a:rPr>
              <a:t/>
            </a:r>
            <a:br>
              <a:rPr lang="en-US" dirty="0" smtClean="0">
                <a:latin typeface="Franklin Gothic Medium Cond" pitchFamily="34" charset="0"/>
              </a:rPr>
            </a:br>
            <a:r>
              <a:rPr lang="en-US" dirty="0" smtClean="0">
                <a:latin typeface="Franklin Gothic Medium Cond" pitchFamily="34" charset="0"/>
              </a:rPr>
              <a:t>in Greenwood District 50</a:t>
            </a:r>
          </a:p>
        </p:txBody>
      </p:sp>
      <p:sp>
        <p:nvSpPr>
          <p:cNvPr id="9219" name="Subtitle 2"/>
          <p:cNvSpPr>
            <a:spLocks noGrp="1"/>
          </p:cNvSpPr>
          <p:nvPr>
            <p:ph type="subTitle" idx="1"/>
          </p:nvPr>
        </p:nvSpPr>
        <p:spPr/>
        <p:txBody>
          <a:bodyPr>
            <a:normAutofit fontScale="32500" lnSpcReduction="20000"/>
          </a:bodyPr>
          <a:lstStyle/>
          <a:p>
            <a:pPr marR="0" eaLnBrk="1" hangingPunct="1">
              <a:buFont typeface="Arial" charset="0"/>
              <a:buNone/>
            </a:pPr>
            <a:endParaRPr lang="en-US" dirty="0" smtClean="0"/>
          </a:p>
          <a:p>
            <a:pPr marR="0" eaLnBrk="1" hangingPunct="1">
              <a:buFont typeface="Arial" charset="0"/>
              <a:buNone/>
            </a:pPr>
            <a:r>
              <a:rPr lang="en-US" sz="5100" b="1" dirty="0" smtClean="0">
                <a:latin typeface="Bernard MT Condensed" pitchFamily="18" charset="0"/>
              </a:rPr>
              <a:t>2015-16</a:t>
            </a:r>
          </a:p>
          <a:p>
            <a:pPr marR="0" eaLnBrk="1" hangingPunct="1">
              <a:buFont typeface="Arial" charset="0"/>
              <a:buNone/>
            </a:pPr>
            <a:r>
              <a:rPr lang="en-US" sz="5100" b="1" dirty="0" smtClean="0">
                <a:latin typeface="Bernard MT Condensed" pitchFamily="18" charset="0"/>
              </a:rPr>
              <a:t>Questions and Answers</a:t>
            </a:r>
          </a:p>
          <a:p>
            <a:pPr marR="0" eaLnBrk="1" hangingPunct="1">
              <a:buFont typeface="Arial" charset="0"/>
              <a:buNone/>
            </a:pPr>
            <a:endParaRPr lang="en-US" b="1" dirty="0">
              <a:latin typeface="Bernard MT Condensed" pitchFamily="18" charset="0"/>
            </a:endParaRPr>
          </a:p>
          <a:p>
            <a:pPr marR="0" eaLnBrk="1" hangingPunct="1">
              <a:buFont typeface="Arial" charset="0"/>
              <a:buNone/>
            </a:pPr>
            <a:endParaRPr lang="en-US" b="1" dirty="0" smtClean="0">
              <a:latin typeface="Bernard MT Condensed" pitchFamily="18" charset="0"/>
            </a:endParaRPr>
          </a:p>
          <a:p>
            <a:pPr marR="0" eaLnBrk="1" hangingPunct="1">
              <a:buFont typeface="Arial" charset="0"/>
              <a:buNone/>
            </a:pPr>
            <a:endParaRPr lang="en-US" b="1" dirty="0" smtClean="0">
              <a:latin typeface="Bernard MT Condensed" pitchFamily="18" charset="0"/>
            </a:endParaRPr>
          </a:p>
          <a:p>
            <a:pPr marR="0" eaLnBrk="1" hangingPunct="1">
              <a:buFont typeface="Arial" charset="0"/>
              <a:buNone/>
            </a:pPr>
            <a:endParaRPr lang="en-US" b="1" dirty="0" smtClean="0">
              <a:latin typeface="Bernard MT Condensed" pitchFamily="18" charset="0"/>
            </a:endParaRPr>
          </a:p>
          <a:p>
            <a:pPr marR="0" eaLnBrk="1" hangingPunct="1">
              <a:buFont typeface="Arial" charset="0"/>
              <a:buNone/>
            </a:pPr>
            <a:endParaRPr lang="en-US" b="1" dirty="0">
              <a:latin typeface="Bernard MT Condensed" pitchFamily="18" charset="0"/>
            </a:endParaRPr>
          </a:p>
          <a:p>
            <a:pPr marR="0" eaLnBrk="1" hangingPunct="1">
              <a:buFont typeface="Arial" charset="0"/>
              <a:buNone/>
            </a:pPr>
            <a:r>
              <a:rPr lang="en-US" b="1" dirty="0" smtClean="0">
                <a:latin typeface="Bernard MT Condensed" pitchFamily="18" charset="0"/>
              </a:rPr>
              <a:t>Updated July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193"/>
            <a:ext cx="8839200" cy="1070993"/>
          </a:xfrm>
        </p:spPr>
        <p:txBody>
          <a:bodyPr>
            <a:normAutofit/>
          </a:bodyPr>
          <a:lstStyle/>
          <a:p>
            <a:pPr algn="ctr" eaLnBrk="1" fontAlgn="auto" hangingPunct="1">
              <a:spcAft>
                <a:spcPts val="0"/>
              </a:spcAft>
              <a:defRPr/>
            </a:pPr>
            <a:r>
              <a:rPr lang="en-US" sz="3600" dirty="0" smtClean="0">
                <a:latin typeface="Berlin Sans FB Demi" pitchFamily="34" charset="0"/>
              </a:rPr>
              <a:t>Q: How is an ELL plan developed?</a:t>
            </a:r>
          </a:p>
        </p:txBody>
      </p:sp>
      <p:sp>
        <p:nvSpPr>
          <p:cNvPr id="13314" name="Content Placeholder 2"/>
          <p:cNvSpPr>
            <a:spLocks noGrp="1"/>
          </p:cNvSpPr>
          <p:nvPr>
            <p:ph idx="1"/>
          </p:nvPr>
        </p:nvSpPr>
        <p:spPr>
          <a:xfrm>
            <a:off x="228600" y="990600"/>
            <a:ext cx="8610600" cy="5257800"/>
          </a:xfrm>
        </p:spPr>
        <p:txBody>
          <a:bodyPr>
            <a:normAutofit lnSpcReduction="10000"/>
          </a:bodyPr>
          <a:lstStyle/>
          <a:p>
            <a:pPr eaLnBrk="1" hangingPunct="1"/>
            <a:r>
              <a:rPr lang="en-US" sz="3000" dirty="0" smtClean="0">
                <a:solidFill>
                  <a:srgbClr val="FF3300"/>
                </a:solidFill>
                <a:latin typeface="Cambria Math" pitchFamily="18" charset="0"/>
                <a:ea typeface="Cambria Math" pitchFamily="18" charset="0"/>
                <a:cs typeface="Cambria Math" pitchFamily="18" charset="0"/>
              </a:rPr>
              <a:t> An ELL Committee should be created at each school to	review potential ESOL student information.</a:t>
            </a:r>
          </a:p>
          <a:p>
            <a:pPr eaLnBrk="1" hangingPunct="1">
              <a:buFont typeface="Arial" charset="0"/>
              <a:buChar char="•"/>
            </a:pPr>
            <a:r>
              <a:rPr lang="en-US" sz="3000" dirty="0" smtClean="0">
                <a:latin typeface="Cambria Math" pitchFamily="18" charset="0"/>
                <a:ea typeface="Cambria Math" pitchFamily="18" charset="0"/>
                <a:cs typeface="Cambria Math" pitchFamily="18" charset="0"/>
              </a:rPr>
              <a:t>The committee should consist of the ESOL school contact (administrator), regular classroom teacher(s), and other instructional support personnel, if applicable.</a:t>
            </a:r>
          </a:p>
          <a:p>
            <a:pPr eaLnBrk="1" hangingPunct="1">
              <a:lnSpc>
                <a:spcPct val="80000"/>
              </a:lnSpc>
            </a:pPr>
            <a:r>
              <a:rPr lang="en-US" sz="3000" dirty="0" smtClean="0">
                <a:solidFill>
                  <a:srgbClr val="FF3300"/>
                </a:solidFill>
                <a:latin typeface="Cambria Math" pitchFamily="18" charset="0"/>
                <a:ea typeface="Cambria Math" pitchFamily="18" charset="0"/>
                <a:cs typeface="Cambria Math" pitchFamily="18" charset="0"/>
              </a:rPr>
              <a:t>ELL Plan/Accommodation Form should be developed by the ELL committee.</a:t>
            </a:r>
          </a:p>
          <a:p>
            <a:pPr eaLnBrk="1" hangingPunct="1">
              <a:lnSpc>
                <a:spcPct val="80000"/>
              </a:lnSpc>
              <a:buFont typeface="Arial" charset="0"/>
              <a:buChar char="•"/>
            </a:pPr>
            <a:r>
              <a:rPr lang="en-US" sz="3000" dirty="0" smtClean="0">
                <a:latin typeface="Cambria Math" pitchFamily="18" charset="0"/>
                <a:ea typeface="Cambria Math" pitchFamily="18" charset="0"/>
                <a:cs typeface="Cambria Math" pitchFamily="18" charset="0"/>
              </a:rPr>
              <a:t>The mainstream teacher will schedule meetings with parents to discuss the ELL Plan. </a:t>
            </a:r>
          </a:p>
          <a:p>
            <a:pPr eaLnBrk="1" hangingPunct="1">
              <a:lnSpc>
                <a:spcPct val="80000"/>
              </a:lnSpc>
              <a:buFont typeface="Arial" charset="0"/>
              <a:buChar char="•"/>
            </a:pPr>
            <a:r>
              <a:rPr lang="en-US" sz="3000" dirty="0" smtClean="0">
                <a:latin typeface="Cambria Math" pitchFamily="18" charset="0"/>
                <a:ea typeface="Cambria Math" pitchFamily="18" charset="0"/>
                <a:cs typeface="Cambria Math" pitchFamily="18" charset="0"/>
              </a:rPr>
              <a:t>(Record the meeting in the ESOL student’s electronic file (Enrich) after fall conference)</a:t>
            </a:r>
          </a:p>
          <a:p>
            <a:pPr eaLnBrk="1" hangingPunct="1">
              <a:lnSpc>
                <a:spcPct val="80000"/>
              </a:lnSpc>
              <a:buFont typeface="Arial" charset="0"/>
              <a:buChar char="•"/>
            </a:pPr>
            <a:endParaRPr lang="en-US" dirty="0" smtClean="0"/>
          </a:p>
          <a:p>
            <a:pPr eaLnBrk="1" hangingPunct="1">
              <a:buFont typeface="Arial" charset="0"/>
              <a:buNone/>
            </a:pPr>
            <a:endParaRPr lang="en-US" dirty="0" smtClean="0"/>
          </a:p>
        </p:txBody>
      </p:sp>
    </p:spTree>
    <p:extLst>
      <p:ext uri="{BB962C8B-B14F-4D97-AF65-F5344CB8AC3E}">
        <p14:creationId xmlns="" xmlns:p14="http://schemas.microsoft.com/office/powerpoint/2010/main" val="916150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7449"/>
            <a:ext cx="9144000" cy="1029351"/>
          </a:xfrm>
        </p:spPr>
        <p:txBody>
          <a:bodyPr>
            <a:noAutofit/>
          </a:bodyPr>
          <a:lstStyle/>
          <a:p>
            <a:pPr algn="ctr" eaLnBrk="1" hangingPunct="1">
              <a:defRPr/>
            </a:pPr>
            <a:r>
              <a:rPr lang="en-US" sz="3200" dirty="0" smtClean="0">
                <a:latin typeface="Berlin Sans FB Demi" pitchFamily="34" charset="0"/>
              </a:rPr>
              <a:t>Q: What standards do I use with ESOL students?</a:t>
            </a:r>
            <a:endParaRPr lang="en-US" sz="3200" dirty="0">
              <a:latin typeface="Berlin Sans FB Demi" pitchFamily="34" charset="0"/>
            </a:endParaRPr>
          </a:p>
        </p:txBody>
      </p:sp>
      <p:sp>
        <p:nvSpPr>
          <p:cNvPr id="15362" name="Content Placeholder 1"/>
          <p:cNvSpPr>
            <a:spLocks noGrp="1"/>
          </p:cNvSpPr>
          <p:nvPr>
            <p:ph idx="1"/>
          </p:nvPr>
        </p:nvSpPr>
        <p:spPr>
          <a:xfrm>
            <a:off x="152400" y="940629"/>
            <a:ext cx="8991600" cy="5307771"/>
          </a:xfrm>
        </p:spPr>
        <p:txBody>
          <a:bodyPr>
            <a:normAutofit fontScale="85000" lnSpcReduction="10000"/>
          </a:bodyPr>
          <a:lstStyle/>
          <a:p>
            <a:pPr marL="0" indent="0" eaLnBrk="1" hangingPunct="1">
              <a:buNone/>
            </a:pPr>
            <a:endParaRPr lang="en-US" dirty="0" smtClean="0">
              <a:latin typeface="Cambria Math" pitchFamily="18" charset="0"/>
              <a:ea typeface="Cambria Math" pitchFamily="18" charset="0"/>
              <a:cs typeface="Cambria Math" pitchFamily="18" charset="0"/>
            </a:endParaRPr>
          </a:p>
          <a:p>
            <a:pPr eaLnBrk="1" hangingPunct="1"/>
            <a:r>
              <a:rPr lang="en-US" dirty="0" smtClean="0">
                <a:latin typeface="Cambria Math" pitchFamily="18" charset="0"/>
                <a:ea typeface="Cambria Math" pitchFamily="18" charset="0"/>
                <a:cs typeface="Cambria Math" pitchFamily="18" charset="0"/>
              </a:rPr>
              <a:t>Along with content standards, ALL teachers will use language development standards  with ESOL students.</a:t>
            </a:r>
          </a:p>
          <a:p>
            <a:pPr eaLnBrk="1" hangingPunct="1"/>
            <a:r>
              <a:rPr lang="en-US" dirty="0" smtClean="0">
                <a:latin typeface="Cambria Math" pitchFamily="18" charset="0"/>
                <a:ea typeface="Cambria Math" pitchFamily="18" charset="0"/>
                <a:cs typeface="Cambria Math" pitchFamily="18" charset="0"/>
              </a:rPr>
              <a:t>SC will continue with WIDA (</a:t>
            </a:r>
            <a:r>
              <a:rPr lang="en-US" dirty="0" smtClean="0">
                <a:latin typeface="Cambria Math" pitchFamily="18" charset="0"/>
                <a:ea typeface="Cambria Math" pitchFamily="18" charset="0"/>
                <a:cs typeface="Cambria Math" pitchFamily="18" charset="0"/>
                <a:hlinkClick r:id="rId2"/>
              </a:rPr>
              <a:t>www.wida.us</a:t>
            </a:r>
            <a:r>
              <a:rPr lang="en-US" dirty="0" smtClean="0">
                <a:latin typeface="Cambria Math" pitchFamily="18" charset="0"/>
                <a:ea typeface="Cambria Math" pitchFamily="18" charset="0"/>
                <a:cs typeface="Cambria Math" pitchFamily="18" charset="0"/>
              </a:rPr>
              <a:t>) standards for developing language with ELLs.</a:t>
            </a:r>
          </a:p>
          <a:p>
            <a:pPr eaLnBrk="1" hangingPunct="1"/>
            <a:r>
              <a:rPr lang="en-US" dirty="0" smtClean="0">
                <a:latin typeface="Cambria Math" pitchFamily="18" charset="0"/>
                <a:ea typeface="Cambria Math" pitchFamily="18" charset="0"/>
                <a:cs typeface="Cambria Math" pitchFamily="18" charset="0"/>
              </a:rPr>
              <a:t>ALL teachers of ESOL students will have to implement WIDA standards in daily lessons this year. </a:t>
            </a:r>
          </a:p>
          <a:p>
            <a:pPr eaLnBrk="1" hangingPunct="1"/>
            <a:r>
              <a:rPr lang="en-US" dirty="0" smtClean="0">
                <a:latin typeface="Cambria Math" pitchFamily="18" charset="0"/>
                <a:ea typeface="Cambria Math" pitchFamily="18" charset="0"/>
                <a:cs typeface="Cambria Math" pitchFamily="18" charset="0"/>
              </a:rPr>
              <a:t> To review WIDA standards, check out WIDA modules on  our PD group </a:t>
            </a:r>
            <a:r>
              <a:rPr lang="en-US" dirty="0" err="1" smtClean="0">
                <a:latin typeface="Cambria Math" pitchFamily="18" charset="0"/>
                <a:ea typeface="Cambria Math" pitchFamily="18" charset="0"/>
                <a:cs typeface="Cambria Math" pitchFamily="18" charset="0"/>
              </a:rPr>
              <a:t>Edmodo</a:t>
            </a:r>
            <a:r>
              <a:rPr lang="en-US" dirty="0">
                <a:latin typeface="Cambria Math" pitchFamily="18" charset="0"/>
                <a:ea typeface="Cambria Math" pitchFamily="18" charset="0"/>
                <a:cs typeface="Cambria Math" pitchFamily="18" charset="0"/>
              </a:rPr>
              <a:t> </a:t>
            </a:r>
            <a:r>
              <a:rPr lang="en-US" dirty="0" smtClean="0">
                <a:latin typeface="Cambria Math" pitchFamily="18" charset="0"/>
                <a:ea typeface="Cambria Math" pitchFamily="18" charset="0"/>
                <a:cs typeface="Cambria Math" pitchFamily="18" charset="0"/>
              </a:rPr>
              <a:t>(email </a:t>
            </a:r>
            <a:r>
              <a:rPr lang="en-US" dirty="0" err="1" smtClean="0">
                <a:latin typeface="Cambria Math" pitchFamily="18" charset="0"/>
                <a:ea typeface="Cambria Math" pitchFamily="18" charset="0"/>
                <a:cs typeface="Cambria Math" pitchFamily="18" charset="0"/>
              </a:rPr>
              <a:t>Alla</a:t>
            </a:r>
            <a:r>
              <a:rPr lang="en-US" dirty="0" smtClean="0">
                <a:latin typeface="Cambria Math" pitchFamily="18" charset="0"/>
                <a:ea typeface="Cambria Math" pitchFamily="18" charset="0"/>
                <a:cs typeface="Cambria Math" pitchFamily="18" charset="0"/>
              </a:rPr>
              <a:t> </a:t>
            </a:r>
            <a:r>
              <a:rPr lang="en-US" dirty="0" err="1" smtClean="0">
                <a:latin typeface="Cambria Math" pitchFamily="18" charset="0"/>
                <a:ea typeface="Cambria Math" pitchFamily="18" charset="0"/>
                <a:cs typeface="Cambria Math" pitchFamily="18" charset="0"/>
              </a:rPr>
              <a:t>Polatty</a:t>
            </a:r>
            <a:r>
              <a:rPr lang="en-US" dirty="0" smtClean="0">
                <a:latin typeface="Cambria Math" pitchFamily="18" charset="0"/>
                <a:ea typeface="Cambria Math" pitchFamily="18" charset="0"/>
                <a:cs typeface="Cambria Math" pitchFamily="18" charset="0"/>
              </a:rPr>
              <a:t> for access info).</a:t>
            </a:r>
          </a:p>
          <a:p>
            <a:pPr eaLnBrk="1" hangingPunct="1"/>
            <a:r>
              <a:rPr lang="en-US" dirty="0" smtClean="0">
                <a:latin typeface="Cambria Math" pitchFamily="18" charset="0"/>
                <a:ea typeface="Cambria Math" pitchFamily="18" charset="0"/>
                <a:cs typeface="Cambria Math" pitchFamily="18" charset="0"/>
              </a:rPr>
              <a:t>WIDA uses</a:t>
            </a:r>
            <a:r>
              <a:rPr lang="en-US" b="1" u="sng" dirty="0" smtClean="0">
                <a:latin typeface="Cambria Math" pitchFamily="18" charset="0"/>
                <a:ea typeface="Cambria Math" pitchFamily="18" charset="0"/>
                <a:cs typeface="Cambria Math" pitchFamily="18" charset="0"/>
              </a:rPr>
              <a:t> MPIs </a:t>
            </a:r>
            <a:r>
              <a:rPr lang="en-US" dirty="0" smtClean="0">
                <a:latin typeface="Cambria Math" pitchFamily="18" charset="0"/>
                <a:ea typeface="Cambria Math" pitchFamily="18" charset="0"/>
                <a:cs typeface="Cambria Math" pitchFamily="18" charset="0"/>
              </a:rPr>
              <a:t>(Model Performance Indicators) to modify classroom instruction for needs of ELLs at different levels of English Proficiency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9067800" cy="1066800"/>
          </a:xfrm>
        </p:spPr>
        <p:txBody>
          <a:bodyPr/>
          <a:lstStyle/>
          <a:p>
            <a:r>
              <a:rPr lang="en-US" sz="3600" dirty="0" smtClean="0"/>
              <a:t>Q: How does using WIDA standards look in my classroom?</a:t>
            </a:r>
            <a:endParaRPr lang="en-US" sz="3600" dirty="0"/>
          </a:p>
        </p:txBody>
      </p:sp>
      <p:sp>
        <p:nvSpPr>
          <p:cNvPr id="3" name="Content Placeholder 2"/>
          <p:cNvSpPr>
            <a:spLocks noGrp="1"/>
          </p:cNvSpPr>
          <p:nvPr>
            <p:ph idx="1"/>
          </p:nvPr>
        </p:nvSpPr>
        <p:spPr>
          <a:xfrm>
            <a:off x="304800" y="1295400"/>
            <a:ext cx="8686800" cy="4751294"/>
          </a:xfrm>
        </p:spPr>
        <p:txBody>
          <a:bodyPr>
            <a:normAutofit fontScale="92500" lnSpcReduction="20000"/>
          </a:bodyPr>
          <a:lstStyle/>
          <a:p>
            <a:pPr marL="0" indent="0">
              <a:buNone/>
            </a:pPr>
            <a:r>
              <a:rPr lang="en-US" b="1" dirty="0" smtClean="0"/>
              <a:t>The </a:t>
            </a:r>
            <a:r>
              <a:rPr lang="en-US" b="1" dirty="0"/>
              <a:t>focus </a:t>
            </a:r>
            <a:r>
              <a:rPr lang="en-US" dirty="0"/>
              <a:t>is on </a:t>
            </a:r>
            <a:r>
              <a:rPr lang="en-US" i="1" dirty="0"/>
              <a:t>differentiating</a:t>
            </a:r>
            <a:r>
              <a:rPr lang="en-US" dirty="0"/>
              <a:t> </a:t>
            </a:r>
            <a:r>
              <a:rPr lang="en-US" dirty="0" smtClean="0"/>
              <a:t>for ESOL </a:t>
            </a:r>
            <a:r>
              <a:rPr lang="en-US" dirty="0"/>
              <a:t>students and helping them with what they can do while moving them </a:t>
            </a:r>
            <a:r>
              <a:rPr lang="en-US" dirty="0" smtClean="0"/>
              <a:t>forward:</a:t>
            </a:r>
          </a:p>
          <a:p>
            <a:pPr marL="457200" indent="-457200">
              <a:buFont typeface="Wingdings" pitchFamily="2" charset="2"/>
              <a:buAutoNum type="arabicPeriod"/>
            </a:pPr>
            <a:r>
              <a:rPr lang="en-US" dirty="0" smtClean="0"/>
              <a:t>Create/write </a:t>
            </a:r>
            <a:r>
              <a:rPr lang="en-US" dirty="0"/>
              <a:t>a LANGUAGE </a:t>
            </a:r>
            <a:r>
              <a:rPr lang="en-US" dirty="0" smtClean="0"/>
              <a:t>OBJECTIVE - think of language necessary to master content in your classroom.</a:t>
            </a:r>
          </a:p>
          <a:p>
            <a:pPr marL="457200" indent="-457200">
              <a:buAutoNum type="arabicPeriod"/>
            </a:pPr>
            <a:r>
              <a:rPr lang="en-US" dirty="0" smtClean="0"/>
              <a:t>Use CAN DO Descriptors to modify work based on language proficiency.</a:t>
            </a:r>
          </a:p>
          <a:p>
            <a:pPr marL="457200" indent="-457200">
              <a:buAutoNum type="arabicPeriod"/>
            </a:pPr>
            <a:r>
              <a:rPr lang="en-US" dirty="0" smtClean="0"/>
              <a:t>Provide &amp; Document Accommodations/WIDA Supports necessary to master content objectives . </a:t>
            </a:r>
            <a:endParaRPr lang="en-US" dirty="0"/>
          </a:p>
          <a:p>
            <a:pPr marL="0" indent="0">
              <a:buNone/>
            </a:pPr>
            <a:endParaRPr lang="en-US" dirty="0"/>
          </a:p>
        </p:txBody>
      </p:sp>
    </p:spTree>
    <p:extLst>
      <p:ext uri="{BB962C8B-B14F-4D97-AF65-F5344CB8AC3E}">
        <p14:creationId xmlns="" xmlns:p14="http://schemas.microsoft.com/office/powerpoint/2010/main" val="196573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92162"/>
          </a:xfrm>
        </p:spPr>
        <p:txBody>
          <a:bodyPr>
            <a:noAutofit/>
          </a:bodyPr>
          <a:lstStyle/>
          <a:p>
            <a:pPr algn="ctr" eaLnBrk="1" fontAlgn="auto" hangingPunct="1">
              <a:spcAft>
                <a:spcPts val="0"/>
              </a:spcAft>
              <a:defRPr/>
            </a:pPr>
            <a:r>
              <a:rPr lang="en-US" sz="3200" dirty="0" smtClean="0">
                <a:latin typeface="Berlin Sans FB Demi" pitchFamily="34" charset="0"/>
              </a:rPr>
              <a:t>Q: What grades do I assign ESOL students?</a:t>
            </a:r>
          </a:p>
        </p:txBody>
      </p:sp>
      <p:sp>
        <p:nvSpPr>
          <p:cNvPr id="16386" name="Content Placeholder 2"/>
          <p:cNvSpPr>
            <a:spLocks noGrp="1"/>
          </p:cNvSpPr>
          <p:nvPr>
            <p:ph idx="1"/>
          </p:nvPr>
        </p:nvSpPr>
        <p:spPr>
          <a:xfrm>
            <a:off x="533400" y="1219200"/>
            <a:ext cx="8229600" cy="4919662"/>
          </a:xfrm>
        </p:spPr>
        <p:txBody>
          <a:bodyPr>
            <a:normAutofit fontScale="92500" lnSpcReduction="20000"/>
          </a:bodyPr>
          <a:lstStyle/>
          <a:p>
            <a:pPr eaLnBrk="1" hangingPunct="1"/>
            <a:r>
              <a:rPr lang="en-US" dirty="0" smtClean="0">
                <a:latin typeface="Cambria Math" pitchFamily="18" charset="0"/>
                <a:ea typeface="Cambria Math" pitchFamily="18" charset="0"/>
                <a:cs typeface="Cambria Math" pitchFamily="18" charset="0"/>
              </a:rPr>
              <a:t>Grading should be based upon appropriate instructional accommodations. </a:t>
            </a:r>
          </a:p>
          <a:p>
            <a:r>
              <a:rPr lang="en-US" dirty="0" smtClean="0">
                <a:latin typeface="Cambria Math" pitchFamily="18" charset="0"/>
                <a:ea typeface="Cambria Math" pitchFamily="18" charset="0"/>
                <a:cs typeface="Cambria Math" pitchFamily="18" charset="0"/>
              </a:rPr>
              <a:t>We have </a:t>
            </a:r>
            <a:r>
              <a:rPr lang="en-US" dirty="0">
                <a:latin typeface="Cambria Math" pitchFamily="18" charset="0"/>
                <a:ea typeface="Cambria Math" pitchFamily="18" charset="0"/>
                <a:cs typeface="Cambria Math" pitchFamily="18" charset="0"/>
              </a:rPr>
              <a:t>“CAN DO” descriptors for ESOL students based on their proficiency level. Ask your ESOL teacher about </a:t>
            </a:r>
            <a:r>
              <a:rPr lang="en-US" dirty="0" smtClean="0">
                <a:latin typeface="Cambria Math" pitchFamily="18" charset="0"/>
                <a:ea typeface="Cambria Math" pitchFamily="18" charset="0"/>
                <a:cs typeface="Cambria Math" pitchFamily="18" charset="0"/>
              </a:rPr>
              <a:t>them.</a:t>
            </a:r>
          </a:p>
          <a:p>
            <a:pPr eaLnBrk="1" hangingPunct="1"/>
            <a:r>
              <a:rPr lang="en-US" dirty="0" smtClean="0">
                <a:solidFill>
                  <a:srgbClr val="FF3300"/>
                </a:solidFill>
                <a:latin typeface="Cambria Math" pitchFamily="18" charset="0"/>
                <a:ea typeface="Cambria Math" pitchFamily="18" charset="0"/>
                <a:cs typeface="Cambria Math" pitchFamily="18" charset="0"/>
              </a:rPr>
              <a:t>Failing grades should not be assigned in a content area </a:t>
            </a:r>
            <a:r>
              <a:rPr lang="en-US" u="sng" dirty="0" smtClean="0">
                <a:solidFill>
                  <a:srgbClr val="FF3300"/>
                </a:solidFill>
                <a:latin typeface="Cambria Math" pitchFamily="18" charset="0"/>
                <a:ea typeface="Cambria Math" pitchFamily="18" charset="0"/>
                <a:cs typeface="Cambria Math" pitchFamily="18" charset="0"/>
              </a:rPr>
              <a:t>on the basis of the lack of English proficiency</a:t>
            </a:r>
            <a:r>
              <a:rPr lang="en-US" dirty="0" smtClean="0">
                <a:solidFill>
                  <a:srgbClr val="FF3300"/>
                </a:solidFill>
                <a:latin typeface="Cambria Math" pitchFamily="18" charset="0"/>
                <a:ea typeface="Cambria Math" pitchFamily="18" charset="0"/>
                <a:cs typeface="Cambria Math" pitchFamily="18" charset="0"/>
              </a:rPr>
              <a:t>.</a:t>
            </a:r>
          </a:p>
          <a:p>
            <a:pPr eaLnBrk="1" hangingPunct="1"/>
            <a:r>
              <a:rPr lang="en-US" dirty="0" smtClean="0">
                <a:latin typeface="Cambria Math" pitchFamily="18" charset="0"/>
                <a:ea typeface="Cambria Math" pitchFamily="18" charset="0"/>
                <a:cs typeface="Cambria Math" pitchFamily="18" charset="0"/>
              </a:rPr>
              <a:t>If an ESOL student is failing your class due to a lack of language</a:t>
            </a:r>
            <a:r>
              <a:rPr lang="en-US" i="1" dirty="0" smtClean="0">
                <a:latin typeface="Cambria Math" pitchFamily="18" charset="0"/>
                <a:ea typeface="Cambria Math" pitchFamily="18" charset="0"/>
                <a:cs typeface="Cambria Math" pitchFamily="18" charset="0"/>
              </a:rPr>
              <a:t>, you need to add more accommodations</a:t>
            </a:r>
            <a:r>
              <a:rPr lang="en-US" dirty="0" smtClean="0">
                <a:latin typeface="Cambria Math" pitchFamily="18" charset="0"/>
                <a:ea typeface="Cambria Math" pitchFamily="18" charset="0"/>
                <a:cs typeface="Cambria Math" pitchFamily="18" charset="0"/>
              </a:rPr>
              <a:t>. Please document accommodated tests &amp; assignments!</a:t>
            </a:r>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039"/>
            <a:ext cx="9144000" cy="1143000"/>
          </a:xfrm>
        </p:spPr>
        <p:txBody>
          <a:bodyPr>
            <a:normAutofit/>
          </a:bodyPr>
          <a:lstStyle/>
          <a:p>
            <a:pPr eaLnBrk="1" fontAlgn="auto" hangingPunct="1">
              <a:spcAft>
                <a:spcPts val="0"/>
              </a:spcAft>
              <a:defRPr/>
            </a:pPr>
            <a:r>
              <a:rPr lang="en-US" sz="3600" dirty="0" smtClean="0">
                <a:latin typeface="Berlin Sans FB Demi" pitchFamily="34" charset="0"/>
              </a:rPr>
              <a:t>Q: Should we retain ESOL students?</a:t>
            </a:r>
          </a:p>
        </p:txBody>
      </p:sp>
      <p:sp>
        <p:nvSpPr>
          <p:cNvPr id="17410" name="Content Placeholder 2"/>
          <p:cNvSpPr>
            <a:spLocks noGrp="1"/>
          </p:cNvSpPr>
          <p:nvPr>
            <p:ph idx="1"/>
          </p:nvPr>
        </p:nvSpPr>
        <p:spPr>
          <a:xfrm>
            <a:off x="381000" y="990600"/>
            <a:ext cx="8229600" cy="5486400"/>
          </a:xfrm>
        </p:spPr>
        <p:txBody>
          <a:bodyPr>
            <a:noAutofit/>
          </a:bodyPr>
          <a:lstStyle/>
          <a:p>
            <a:pPr eaLnBrk="1" hangingPunct="1"/>
            <a:r>
              <a:rPr lang="en-US" sz="2400" b="1" dirty="0" smtClean="0">
                <a:solidFill>
                  <a:srgbClr val="FF0000"/>
                </a:solidFill>
                <a:latin typeface="Cambria Math" pitchFamily="18" charset="0"/>
                <a:ea typeface="Cambria Math" pitchFamily="18" charset="0"/>
                <a:cs typeface="Cambria Math" pitchFamily="18" charset="0"/>
              </a:rPr>
              <a:t>English Language Learners should not be retained in a grade solely based on a lack of proficiency of the English language.</a:t>
            </a:r>
          </a:p>
          <a:p>
            <a:pPr eaLnBrk="1" hangingPunct="1"/>
            <a:r>
              <a:rPr lang="en-US" sz="2400" dirty="0" smtClean="0">
                <a:latin typeface="Cambria Math" pitchFamily="18" charset="0"/>
                <a:ea typeface="Cambria Math" pitchFamily="18" charset="0"/>
                <a:cs typeface="Cambria Math" pitchFamily="18" charset="0"/>
              </a:rPr>
              <a:t>Recommendations for retention should be made only after careful consideration of all available information on the child.</a:t>
            </a:r>
          </a:p>
          <a:p>
            <a:r>
              <a:rPr lang="en-US" sz="2400" dirty="0" smtClean="0">
                <a:latin typeface="Cambria Math" pitchFamily="18" charset="0"/>
                <a:ea typeface="Cambria Math" pitchFamily="18" charset="0"/>
                <a:cs typeface="Cambria Math" pitchFamily="18" charset="0"/>
              </a:rPr>
              <a:t>A special form must be filled out. It must include documentations of accommodations and interventions. Document accommodated work  you have been providing for this student during your class</a:t>
            </a:r>
            <a:r>
              <a:rPr lang="en-US" sz="2400" dirty="0">
                <a:latin typeface="Cambria Math" pitchFamily="18" charset="0"/>
                <a:ea typeface="Cambria Math" pitchFamily="18" charset="0"/>
                <a:cs typeface="Cambria Math" pitchFamily="18" charset="0"/>
              </a:rPr>
              <a:t>. </a:t>
            </a:r>
            <a:r>
              <a:rPr lang="en-US" sz="2400" dirty="0" smtClean="0">
                <a:latin typeface="Cambria Math" pitchFamily="18" charset="0"/>
                <a:ea typeface="Cambria Math" pitchFamily="18" charset="0"/>
                <a:cs typeface="Cambria Math" pitchFamily="18" charset="0"/>
              </a:rPr>
              <a:t>(Please note this process does </a:t>
            </a:r>
            <a:r>
              <a:rPr lang="en-US" sz="2400" dirty="0">
                <a:latin typeface="Cambria Math" pitchFamily="18" charset="0"/>
                <a:ea typeface="Cambria Math" pitchFamily="18" charset="0"/>
                <a:cs typeface="Cambria Math" pitchFamily="18" charset="0"/>
              </a:rPr>
              <a:t>not </a:t>
            </a:r>
            <a:r>
              <a:rPr lang="en-US" sz="2400" dirty="0" smtClean="0">
                <a:latin typeface="Cambria Math" pitchFamily="18" charset="0"/>
                <a:ea typeface="Cambria Math" pitchFamily="18" charset="0"/>
                <a:cs typeface="Cambria Math" pitchFamily="18" charset="0"/>
              </a:rPr>
              <a:t>mean automatic approval of the retention request)</a:t>
            </a:r>
            <a:r>
              <a:rPr lang="en-US" sz="2400" dirty="0">
                <a:latin typeface="Cambria Math" pitchFamily="18" charset="0"/>
                <a:ea typeface="Cambria Math" pitchFamily="18" charset="0"/>
                <a:cs typeface="Cambria Math" pitchFamily="18" charset="0"/>
              </a:rPr>
              <a:t>.</a:t>
            </a:r>
            <a:endParaRPr lang="en-US" sz="2400" dirty="0" smtClean="0">
              <a:latin typeface="Cambria Math" pitchFamily="18" charset="0"/>
              <a:ea typeface="Cambria Math" pitchFamily="18" charset="0"/>
              <a:cs typeface="Cambria Math" pitchFamily="18" charset="0"/>
            </a:endParaRPr>
          </a:p>
          <a:p>
            <a:pPr eaLnBrk="1" hangingPunct="1"/>
            <a:endParaRPr lang="en-US" sz="2400" dirty="0" smtClean="0"/>
          </a:p>
          <a:p>
            <a:pPr eaLnBrk="1" hangingPunct="1">
              <a:buFont typeface="Arial" charset="0"/>
              <a:buNone/>
            </a:pP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p:spPr>
        <p:txBody>
          <a:bodyPr>
            <a:noAutofit/>
          </a:bodyPr>
          <a:lstStyle/>
          <a:p>
            <a:pPr algn="ctr" eaLnBrk="1" fontAlgn="auto" hangingPunct="1">
              <a:spcAft>
                <a:spcPts val="0"/>
              </a:spcAft>
              <a:defRPr/>
            </a:pPr>
            <a:r>
              <a:rPr lang="en-US" sz="3200" dirty="0" smtClean="0">
                <a:latin typeface="Berlin Sans FB Demi" pitchFamily="34" charset="0"/>
              </a:rPr>
              <a:t>Q: Can ESOL students be referred to Programs for Exceptional Students?</a:t>
            </a:r>
          </a:p>
        </p:txBody>
      </p:sp>
      <p:sp>
        <p:nvSpPr>
          <p:cNvPr id="18434" name="Content Placeholder 2"/>
          <p:cNvSpPr>
            <a:spLocks noGrp="1"/>
          </p:cNvSpPr>
          <p:nvPr>
            <p:ph idx="1"/>
          </p:nvPr>
        </p:nvSpPr>
        <p:spPr>
          <a:xfrm>
            <a:off x="152400" y="1066800"/>
            <a:ext cx="8458200" cy="4953000"/>
          </a:xfrm>
        </p:spPr>
        <p:txBody>
          <a:bodyPr/>
          <a:lstStyle/>
          <a:p>
            <a:pPr marL="0" indent="0" eaLnBrk="1" hangingPunct="1">
              <a:buNone/>
            </a:pPr>
            <a:endParaRPr lang="en-US" dirty="0" smtClean="0">
              <a:latin typeface="Cambria Math" pitchFamily="18" charset="0"/>
              <a:ea typeface="Cambria Math" pitchFamily="18" charset="0"/>
              <a:cs typeface="Cambria Math" pitchFamily="18" charset="0"/>
            </a:endParaRPr>
          </a:p>
          <a:p>
            <a:pPr eaLnBrk="1" hangingPunct="1"/>
            <a:r>
              <a:rPr lang="en-US" sz="2400" dirty="0" smtClean="0">
                <a:latin typeface="Cambria Math" pitchFamily="18" charset="0"/>
                <a:ea typeface="Cambria Math" pitchFamily="18" charset="0"/>
                <a:cs typeface="Cambria Math" pitchFamily="18" charset="0"/>
              </a:rPr>
              <a:t>English Language Learners should be monitored closely to determine if special education services are needed.</a:t>
            </a:r>
          </a:p>
          <a:p>
            <a:pPr eaLnBrk="1" hangingPunct="1"/>
            <a:r>
              <a:rPr lang="en-US" sz="2400" b="1" dirty="0" smtClean="0">
                <a:latin typeface="Cambria Math" pitchFamily="18" charset="0"/>
                <a:ea typeface="Cambria Math" pitchFamily="18" charset="0"/>
                <a:cs typeface="Cambria Math" pitchFamily="18" charset="0"/>
              </a:rPr>
              <a:t>An ESOL teacher must be present for IEP meetings when placement for ESOL students is discussed.</a:t>
            </a:r>
          </a:p>
          <a:p>
            <a:pPr marL="391686" indent="-293764">
              <a:buClr>
                <a:srgbClr val="FFFF00"/>
              </a:buClr>
              <a:buSzPct val="45000"/>
              <a:buFont typeface="Wingdings"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b="1" dirty="0">
                <a:latin typeface="Arial" charset="0"/>
                <a:cs typeface="Arial Unicode MS" charset="0"/>
              </a:rPr>
              <a:t>OCR 1970 </a:t>
            </a:r>
            <a:r>
              <a:rPr lang="en-US" sz="2400" b="1" dirty="0" smtClean="0">
                <a:latin typeface="Arial" charset="0"/>
                <a:cs typeface="Arial Unicode MS" charset="0"/>
              </a:rPr>
              <a:t>Memorandum</a:t>
            </a:r>
          </a:p>
          <a:p>
            <a:pPr marL="97922" indent="0">
              <a:buClr>
                <a:srgbClr val="FFFF00"/>
              </a:buClr>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b="1" dirty="0">
                <a:solidFill>
                  <a:srgbClr val="000000"/>
                </a:solidFill>
                <a:latin typeface="Arial" charset="0"/>
                <a:ea typeface="Microsoft YaHei" charset="0"/>
                <a:cs typeface="Arial Unicode MS" charset="0"/>
              </a:rPr>
              <a:t>	</a:t>
            </a:r>
            <a:r>
              <a:rPr lang="en-US" sz="2400" b="1" dirty="0" smtClean="0">
                <a:solidFill>
                  <a:srgbClr val="000000"/>
                </a:solidFill>
                <a:latin typeface="Arial" charset="0"/>
                <a:ea typeface="Microsoft YaHei" charset="0"/>
                <a:cs typeface="Arial Unicode MS" charset="0"/>
              </a:rPr>
              <a:t>Prohibits </a:t>
            </a:r>
            <a:r>
              <a:rPr lang="en-US" sz="2400" b="1" dirty="0">
                <a:solidFill>
                  <a:srgbClr val="000000"/>
                </a:solidFill>
                <a:latin typeface="Arial" charset="0"/>
                <a:ea typeface="Microsoft YaHei" charset="0"/>
                <a:cs typeface="Arial Unicode MS" charset="0"/>
              </a:rPr>
              <a:t>school districts from assigning ELL </a:t>
            </a:r>
            <a:r>
              <a:rPr lang="en-US" sz="2400" b="1" dirty="0" smtClean="0">
                <a:solidFill>
                  <a:srgbClr val="000000"/>
                </a:solidFill>
                <a:latin typeface="Arial" charset="0"/>
                <a:ea typeface="Microsoft YaHei" charset="0"/>
                <a:cs typeface="Arial Unicode MS" charset="0"/>
              </a:rPr>
              <a:t>	students </a:t>
            </a:r>
            <a:r>
              <a:rPr lang="en-US" sz="2400" b="1" dirty="0">
                <a:solidFill>
                  <a:srgbClr val="000000"/>
                </a:solidFill>
                <a:latin typeface="Arial" charset="0"/>
                <a:ea typeface="Microsoft YaHei" charset="0"/>
                <a:cs typeface="Arial Unicode MS" charset="0"/>
              </a:rPr>
              <a:t>to special education classes on criteria </a:t>
            </a:r>
            <a:r>
              <a:rPr lang="en-US" sz="2400" b="1" dirty="0" smtClean="0">
                <a:solidFill>
                  <a:srgbClr val="000000"/>
                </a:solidFill>
                <a:latin typeface="Arial" charset="0"/>
                <a:ea typeface="Microsoft YaHei" charset="0"/>
                <a:cs typeface="Arial Unicode MS" charset="0"/>
              </a:rPr>
              <a:t>	which </a:t>
            </a:r>
            <a:r>
              <a:rPr lang="en-US" sz="2400" b="1" dirty="0">
                <a:solidFill>
                  <a:srgbClr val="000000"/>
                </a:solidFill>
                <a:latin typeface="Arial" charset="0"/>
                <a:ea typeface="Microsoft YaHei" charset="0"/>
                <a:cs typeface="Arial Unicode MS" charset="0"/>
              </a:rPr>
              <a:t>essentially measure or evaluate English </a:t>
            </a:r>
            <a:r>
              <a:rPr lang="en-US" sz="2400" b="1" dirty="0" smtClean="0">
                <a:solidFill>
                  <a:srgbClr val="000000"/>
                </a:solidFill>
                <a:latin typeface="Arial" charset="0"/>
                <a:ea typeface="Microsoft YaHei" charset="0"/>
                <a:cs typeface="Arial Unicode MS" charset="0"/>
              </a:rPr>
              <a:t>	language </a:t>
            </a:r>
            <a:r>
              <a:rPr lang="en-US" sz="2400" b="1" dirty="0">
                <a:solidFill>
                  <a:srgbClr val="000000"/>
                </a:solidFill>
                <a:latin typeface="Arial" charset="0"/>
                <a:ea typeface="Microsoft YaHei" charset="0"/>
                <a:cs typeface="Arial Unicode MS" charset="0"/>
              </a:rPr>
              <a:t>skills.</a:t>
            </a:r>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33400" y="0"/>
            <a:ext cx="8229600" cy="1143000"/>
          </a:xfrm>
        </p:spPr>
        <p:txBody>
          <a:bodyPr/>
          <a:lstStyle/>
          <a:p>
            <a:pPr eaLnBrk="1" fontAlgn="auto" hangingPunct="1">
              <a:spcAft>
                <a:spcPts val="0"/>
              </a:spcAft>
              <a:defRPr/>
            </a:pPr>
            <a:r>
              <a:rPr lang="en-US" dirty="0" smtClean="0">
                <a:latin typeface="Algerian" pitchFamily="82" charset="0"/>
              </a:rPr>
              <a:t>Remember to Document:</a:t>
            </a:r>
          </a:p>
        </p:txBody>
      </p:sp>
      <p:sp>
        <p:nvSpPr>
          <p:cNvPr id="3" name="Content Placeholder 2"/>
          <p:cNvSpPr>
            <a:spLocks noGrp="1"/>
          </p:cNvSpPr>
          <p:nvPr>
            <p:ph idx="1"/>
          </p:nvPr>
        </p:nvSpPr>
        <p:spPr>
          <a:xfrm>
            <a:off x="152400" y="1524000"/>
            <a:ext cx="8534400" cy="4648200"/>
          </a:xfrm>
        </p:spPr>
        <p:txBody>
          <a:bodyPr rtlCol="0">
            <a:normAutofit/>
          </a:bodyPr>
          <a:lstStyle/>
          <a:p>
            <a:pPr marL="365760" indent="-256032" eaLnBrk="1" fontAlgn="auto" hangingPunct="1">
              <a:lnSpc>
                <a:spcPct val="80000"/>
              </a:lnSpc>
              <a:spcAft>
                <a:spcPts val="0"/>
              </a:spcAft>
              <a:buFont typeface="Arial" pitchFamily="34" charset="0"/>
              <a:buChar char="•"/>
              <a:defRPr/>
            </a:pPr>
            <a:r>
              <a:rPr lang="en-US" sz="2800" dirty="0" smtClean="0">
                <a:latin typeface="Cambria Math" pitchFamily="18" charset="0"/>
                <a:ea typeface="Cambria Math" pitchFamily="18" charset="0"/>
              </a:rPr>
              <a:t>Lesson Plans must document </a:t>
            </a:r>
            <a:r>
              <a:rPr lang="en-US" sz="2800" u="sng" dirty="0" smtClean="0">
                <a:latin typeface="Cambria Math" pitchFamily="18" charset="0"/>
                <a:ea typeface="Cambria Math" pitchFamily="18" charset="0"/>
              </a:rPr>
              <a:t>language objectives </a:t>
            </a:r>
            <a:r>
              <a:rPr lang="en-US" sz="2800" dirty="0" smtClean="0">
                <a:latin typeface="Cambria Math" pitchFamily="18" charset="0"/>
                <a:ea typeface="Cambria Math" pitchFamily="18" charset="0"/>
              </a:rPr>
              <a:t>and  </a:t>
            </a:r>
            <a:r>
              <a:rPr lang="en-US" sz="2800" u="sng" dirty="0" smtClean="0">
                <a:latin typeface="Cambria Math" pitchFamily="18" charset="0"/>
                <a:ea typeface="Cambria Math" pitchFamily="18" charset="0"/>
              </a:rPr>
              <a:t>accommodations/ WIDA Supports</a:t>
            </a:r>
            <a:r>
              <a:rPr lang="en-US" sz="2800" dirty="0">
                <a:latin typeface="Cambria Math" pitchFamily="18" charset="0"/>
                <a:ea typeface="Cambria Math" pitchFamily="18" charset="0"/>
              </a:rPr>
              <a:t> </a:t>
            </a:r>
            <a:r>
              <a:rPr lang="en-US" sz="2800" dirty="0" smtClean="0">
                <a:latin typeface="Cambria Math" pitchFamily="18" charset="0"/>
                <a:ea typeface="Cambria Math" pitchFamily="18" charset="0"/>
              </a:rPr>
              <a:t>based on student’s English proficiency.</a:t>
            </a:r>
          </a:p>
          <a:p>
            <a:pPr marL="109728" indent="0" eaLnBrk="1" fontAlgn="auto" hangingPunct="1">
              <a:lnSpc>
                <a:spcPct val="80000"/>
              </a:lnSpc>
              <a:spcAft>
                <a:spcPts val="0"/>
              </a:spcAft>
              <a:buNone/>
              <a:defRPr/>
            </a:pPr>
            <a:endParaRPr lang="en-US" sz="2800" dirty="0" smtClean="0">
              <a:latin typeface="Cambria Math" pitchFamily="18" charset="0"/>
              <a:ea typeface="Cambria Math" pitchFamily="18" charset="0"/>
            </a:endParaRPr>
          </a:p>
          <a:p>
            <a:pPr marL="365760" indent="-256032" eaLnBrk="1" fontAlgn="auto" hangingPunct="1">
              <a:lnSpc>
                <a:spcPct val="80000"/>
              </a:lnSpc>
              <a:spcAft>
                <a:spcPts val="0"/>
              </a:spcAft>
              <a:buFont typeface="Arial" pitchFamily="34" charset="0"/>
              <a:buChar char="•"/>
              <a:defRPr/>
            </a:pPr>
            <a:r>
              <a:rPr lang="en-US" sz="2800" dirty="0" smtClean="0">
                <a:latin typeface="Cambria Math" pitchFamily="18" charset="0"/>
                <a:ea typeface="Cambria Math" pitchFamily="18" charset="0"/>
              </a:rPr>
              <a:t>Meetings with parents (Enrich form) and </a:t>
            </a:r>
            <a:r>
              <a:rPr lang="en-US" sz="2800" dirty="0">
                <a:latin typeface="Cambria Math" pitchFamily="18" charset="0"/>
                <a:ea typeface="Cambria Math" pitchFamily="18" charset="0"/>
              </a:rPr>
              <a:t>c</a:t>
            </a:r>
            <a:r>
              <a:rPr lang="en-US" sz="2800" dirty="0" smtClean="0">
                <a:latin typeface="Cambria Math" pitchFamily="18" charset="0"/>
                <a:ea typeface="Cambria Math" pitchFamily="18" charset="0"/>
              </a:rPr>
              <a:t>opies of parent communications.</a:t>
            </a:r>
          </a:p>
          <a:p>
            <a:pPr marL="109728" indent="0" eaLnBrk="1" fontAlgn="auto" hangingPunct="1">
              <a:lnSpc>
                <a:spcPct val="80000"/>
              </a:lnSpc>
              <a:spcAft>
                <a:spcPts val="0"/>
              </a:spcAft>
              <a:buNone/>
              <a:defRPr/>
            </a:pPr>
            <a:endParaRPr lang="en-US" dirty="0" smtClean="0">
              <a:latin typeface="Cambria Math" pitchFamily="18" charset="0"/>
              <a:ea typeface="Cambria Math" pitchFamily="18" charset="0"/>
            </a:endParaRPr>
          </a:p>
          <a:p>
            <a:pPr marL="365760" indent="-256032" algn="ctr" eaLnBrk="1" fontAlgn="auto" hangingPunct="1">
              <a:lnSpc>
                <a:spcPct val="80000"/>
              </a:lnSpc>
              <a:spcAft>
                <a:spcPts val="0"/>
              </a:spcAft>
              <a:buFont typeface="Arial" charset="0"/>
              <a:buNone/>
              <a:defRPr/>
            </a:pPr>
            <a:r>
              <a:rPr lang="en-US" dirty="0" smtClean="0">
                <a:solidFill>
                  <a:srgbClr val="FF0000"/>
                </a:solidFill>
                <a:latin typeface="Cambria Math" pitchFamily="18" charset="0"/>
                <a:ea typeface="Cambria Math" pitchFamily="18" charset="0"/>
              </a:rPr>
              <a:t>Do you have the accommodation plan in a location that you can easily access and use for instructional purposes? </a:t>
            </a:r>
          </a:p>
          <a:p>
            <a:pPr marL="365760" indent="-256032"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600" dirty="0" smtClean="0"/>
              <a:t>QUESTIONS about ESOL?</a:t>
            </a:r>
            <a:endParaRPr lang="en-US" sz="3600" dirty="0"/>
          </a:p>
        </p:txBody>
      </p:sp>
      <p:sp>
        <p:nvSpPr>
          <p:cNvPr id="3" name="Content Placeholder 2"/>
          <p:cNvSpPr>
            <a:spLocks noGrp="1"/>
          </p:cNvSpPr>
          <p:nvPr>
            <p:ph idx="1"/>
          </p:nvPr>
        </p:nvSpPr>
        <p:spPr/>
        <p:txBody>
          <a:bodyPr/>
          <a:lstStyle/>
          <a:p>
            <a:pPr marL="0" indent="0">
              <a:buNone/>
            </a:pPr>
            <a:r>
              <a:rPr lang="en-US" sz="2800" dirty="0" smtClean="0"/>
              <a:t>Please contact:</a:t>
            </a:r>
          </a:p>
          <a:p>
            <a:pPr marL="0" indent="0">
              <a:buNone/>
            </a:pPr>
            <a:r>
              <a:rPr lang="en-US" sz="2800" dirty="0" smtClean="0"/>
              <a:t> </a:t>
            </a:r>
          </a:p>
          <a:p>
            <a:pPr marL="0" indent="0" algn="ctr">
              <a:buNone/>
            </a:pPr>
            <a:r>
              <a:rPr lang="en-US" sz="2800" dirty="0" err="1" smtClean="0"/>
              <a:t>Alla</a:t>
            </a:r>
            <a:r>
              <a:rPr lang="en-US" sz="2800" dirty="0" smtClean="0"/>
              <a:t> </a:t>
            </a:r>
            <a:r>
              <a:rPr lang="en-US" sz="2800" dirty="0" err="1" smtClean="0"/>
              <a:t>Polatty</a:t>
            </a:r>
            <a:endParaRPr lang="en-US" sz="2800" dirty="0"/>
          </a:p>
          <a:p>
            <a:pPr marL="0" indent="0" algn="ctr">
              <a:buNone/>
            </a:pPr>
            <a:r>
              <a:rPr lang="en-US" sz="2800" dirty="0" smtClean="0"/>
              <a:t> District ESOL Instructional Coach</a:t>
            </a:r>
          </a:p>
          <a:p>
            <a:pPr marL="0" indent="0" algn="ctr">
              <a:buNone/>
            </a:pPr>
            <a:r>
              <a:rPr lang="en-US" sz="2400" dirty="0" smtClean="0"/>
              <a:t>Email: polattya@gwd50.org</a:t>
            </a:r>
          </a:p>
        </p:txBody>
      </p:sp>
    </p:spTree>
    <p:extLst>
      <p:ext uri="{BB962C8B-B14F-4D97-AF65-F5344CB8AC3E}">
        <p14:creationId xmlns="" xmlns:p14="http://schemas.microsoft.com/office/powerpoint/2010/main" val="535256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30364"/>
            <a:ext cx="8229600" cy="1143000"/>
          </a:xfrm>
        </p:spPr>
        <p:txBody>
          <a:bodyPr>
            <a:normAutofit fontScale="90000"/>
          </a:bodyPr>
          <a:lstStyle/>
          <a:p>
            <a:r>
              <a:rPr lang="en-US" sz="7200" dirty="0" smtClean="0"/>
              <a:t>End of Module</a:t>
            </a:r>
          </a:p>
        </p:txBody>
      </p:sp>
      <p:sp>
        <p:nvSpPr>
          <p:cNvPr id="50179" name="Rectangle 3"/>
          <p:cNvSpPr>
            <a:spLocks noGrp="1" noChangeArrowheads="1"/>
          </p:cNvSpPr>
          <p:nvPr>
            <p:ph idx="1"/>
          </p:nvPr>
        </p:nvSpPr>
        <p:spPr>
          <a:xfrm>
            <a:off x="695325" y="2692400"/>
            <a:ext cx="7675563" cy="3121025"/>
          </a:xfrm>
        </p:spPr>
        <p:txBody>
          <a:bodyPr/>
          <a:lstStyle/>
          <a:p>
            <a:pPr lvl="4">
              <a:buFontTx/>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199"/>
            <a:ext cx="9067800" cy="1143000"/>
          </a:xfrm>
        </p:spPr>
        <p:txBody>
          <a:bodyPr>
            <a:normAutofit/>
          </a:bodyPr>
          <a:lstStyle/>
          <a:p>
            <a:pPr algn="ctr" eaLnBrk="1" fontAlgn="auto" hangingPunct="1">
              <a:spcAft>
                <a:spcPts val="0"/>
              </a:spcAft>
              <a:defRPr/>
            </a:pPr>
            <a:r>
              <a:rPr lang="en-US" sz="3600" dirty="0" smtClean="0">
                <a:latin typeface="Berlin Sans FB Demi" pitchFamily="34" charset="0"/>
              </a:rPr>
              <a:t>Q: Why do we need to know about ESOL?</a:t>
            </a:r>
          </a:p>
        </p:txBody>
      </p:sp>
      <p:sp>
        <p:nvSpPr>
          <p:cNvPr id="3075" name="Content Placeholder 2"/>
          <p:cNvSpPr>
            <a:spLocks noGrp="1"/>
          </p:cNvSpPr>
          <p:nvPr>
            <p:ph idx="1"/>
          </p:nvPr>
        </p:nvSpPr>
        <p:spPr>
          <a:xfrm>
            <a:off x="76200" y="1066800"/>
            <a:ext cx="9067800" cy="5410200"/>
          </a:xfrm>
        </p:spPr>
        <p:txBody>
          <a:bodyPr>
            <a:normAutofit/>
          </a:bodyPr>
          <a:lstStyle/>
          <a:p>
            <a:pPr marL="365760" indent="-256032" eaLnBrk="1" fontAlgn="auto" hangingPunct="1">
              <a:spcAft>
                <a:spcPts val="0"/>
              </a:spcAft>
              <a:buFont typeface="Wingdings 3"/>
              <a:buChar char=""/>
              <a:defRPr/>
            </a:pPr>
            <a:r>
              <a:rPr lang="en-US" sz="2400" dirty="0" err="1" smtClean="0">
                <a:latin typeface="Cambria Math"/>
                <a:ea typeface="Cambria Math" pitchFamily="18" charset="0"/>
                <a:cs typeface="Cambria Math"/>
              </a:rPr>
              <a:t>Gwd</a:t>
            </a:r>
            <a:r>
              <a:rPr lang="en-US" sz="2400" dirty="0" smtClean="0">
                <a:latin typeface="Cambria Math"/>
                <a:ea typeface="Cambria Math" pitchFamily="18" charset="0"/>
                <a:cs typeface="Cambria Math"/>
              </a:rPr>
              <a:t> 50 has over 1,000 ESOL students (10% of overall population);</a:t>
            </a:r>
          </a:p>
          <a:p>
            <a:pPr marL="365760" indent="-256032" eaLnBrk="1" fontAlgn="auto" hangingPunct="1">
              <a:spcAft>
                <a:spcPts val="0"/>
              </a:spcAft>
              <a:buFont typeface="Wingdings 3"/>
              <a:buChar char=""/>
              <a:defRPr/>
            </a:pPr>
            <a:r>
              <a:rPr lang="en-US" sz="2400" dirty="0" smtClean="0">
                <a:latin typeface="Cambria Math"/>
                <a:ea typeface="Cambria Math" pitchFamily="18" charset="0"/>
                <a:cs typeface="Cambria Math"/>
              </a:rPr>
              <a:t> </a:t>
            </a:r>
            <a:r>
              <a:rPr lang="en-US" sz="2400" dirty="0">
                <a:latin typeface="Cambria Math"/>
                <a:ea typeface="Cambria Math" pitchFamily="18" charset="0"/>
                <a:cs typeface="Cambria Math"/>
              </a:rPr>
              <a:t>E</a:t>
            </a:r>
            <a:r>
              <a:rPr lang="en-US" sz="2400" dirty="0" smtClean="0">
                <a:latin typeface="Cambria Math"/>
                <a:ea typeface="Cambria Math" pitchFamily="18" charset="0"/>
                <a:cs typeface="Cambria Math"/>
              </a:rPr>
              <a:t>ach school has ESOL students. Top three with highest numbers: WFD, PIN, and GHS.</a:t>
            </a:r>
          </a:p>
          <a:p>
            <a:pPr marL="365760" indent="-256032" eaLnBrk="1" fontAlgn="auto" hangingPunct="1">
              <a:spcAft>
                <a:spcPts val="0"/>
              </a:spcAft>
              <a:buFont typeface="Wingdings 3"/>
              <a:buChar char=""/>
              <a:defRPr/>
            </a:pPr>
            <a:r>
              <a:rPr lang="en-US" sz="2400" dirty="0" smtClean="0">
                <a:latin typeface="Cambria Math"/>
                <a:ea typeface="Cambria Math" pitchFamily="18" charset="0"/>
                <a:cs typeface="Cambria Math"/>
              </a:rPr>
              <a:t>ESOL is a </a:t>
            </a:r>
            <a:r>
              <a:rPr lang="en-US" sz="2400" u="sng" dirty="0" smtClean="0">
                <a:latin typeface="Cambria Math"/>
                <a:ea typeface="Cambria Math" pitchFamily="18" charset="0"/>
                <a:cs typeface="Cambria Math"/>
              </a:rPr>
              <a:t>federal program </a:t>
            </a:r>
            <a:r>
              <a:rPr lang="en-US" sz="2400" dirty="0" smtClean="0">
                <a:latin typeface="Cambria Math"/>
                <a:ea typeface="Cambria Math" pitchFamily="18" charset="0"/>
                <a:cs typeface="Cambria Math"/>
              </a:rPr>
              <a:t>under Title III legislation.</a:t>
            </a:r>
          </a:p>
          <a:p>
            <a:pPr marL="97922" indent="0" algn="ctr">
              <a:buClr>
                <a:srgbClr val="FFFF00"/>
              </a:buClr>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b="1" dirty="0" smtClean="0">
              <a:latin typeface="Cambria Math"/>
              <a:cs typeface="Cambria Math"/>
            </a:endParaRPr>
          </a:p>
          <a:p>
            <a:pPr marL="97922" indent="0" algn="ctr">
              <a:buClr>
                <a:srgbClr val="FFFF00"/>
              </a:buClr>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b="1" dirty="0" smtClean="0">
                <a:latin typeface="Cambria Math"/>
                <a:cs typeface="Cambria Math"/>
              </a:rPr>
              <a:t>Title </a:t>
            </a:r>
            <a:r>
              <a:rPr lang="en-US" b="1" dirty="0">
                <a:latin typeface="Cambria Math"/>
                <a:cs typeface="Cambria Math"/>
              </a:rPr>
              <a:t>VI of the Civil Rights Act of </a:t>
            </a:r>
            <a:r>
              <a:rPr lang="en-US" b="1" dirty="0" smtClean="0">
                <a:latin typeface="Cambria Math"/>
                <a:cs typeface="Cambria Math"/>
              </a:rPr>
              <a:t>1964. </a:t>
            </a:r>
          </a:p>
          <a:p>
            <a:pPr marL="97922" indent="0" algn="ctr">
              <a:buClr>
                <a:srgbClr val="FFFF00"/>
              </a:buClr>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b="1" dirty="0" smtClean="0">
                <a:solidFill>
                  <a:schemeClr val="tx1"/>
                </a:solidFill>
                <a:latin typeface="Cambria Math"/>
                <a:ea typeface="Microsoft YaHei" charset="0"/>
                <a:cs typeface="Cambria Math"/>
              </a:rPr>
              <a:t>42 </a:t>
            </a:r>
            <a:r>
              <a:rPr lang="en-US" b="1" dirty="0">
                <a:solidFill>
                  <a:schemeClr val="tx1"/>
                </a:solidFill>
                <a:latin typeface="Cambria Math"/>
                <a:ea typeface="Microsoft YaHei" charset="0"/>
                <a:cs typeface="Cambria Math"/>
              </a:rPr>
              <a:t>U.S.C. Section 2000d states: </a:t>
            </a:r>
            <a:endParaRPr lang="en-US" b="1" dirty="0" smtClean="0">
              <a:solidFill>
                <a:schemeClr val="tx1"/>
              </a:solidFill>
              <a:latin typeface="Cambria Math"/>
              <a:ea typeface="Microsoft YaHei" charset="0"/>
              <a:cs typeface="Cambria Math"/>
            </a:endParaRPr>
          </a:p>
          <a:p>
            <a:pPr marL="97922" indent="0" algn="ctr">
              <a:buClr>
                <a:srgbClr val="FFFF00"/>
              </a:buClr>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000" i="1" dirty="0" smtClean="0">
                <a:solidFill>
                  <a:schemeClr val="tx1"/>
                </a:solidFill>
                <a:latin typeface="Cambria Math"/>
                <a:ea typeface="Microsoft YaHei" charset="0"/>
                <a:cs typeface="Cambria Math"/>
              </a:rPr>
              <a:t>“No person in the United </a:t>
            </a:r>
            <a:r>
              <a:rPr lang="en-US" sz="2000" i="1" dirty="0">
                <a:solidFill>
                  <a:schemeClr val="tx1"/>
                </a:solidFill>
                <a:latin typeface="Cambria Math"/>
                <a:ea typeface="Microsoft YaHei" charset="0"/>
                <a:cs typeface="Cambria Math"/>
              </a:rPr>
              <a:t>S</a:t>
            </a:r>
            <a:r>
              <a:rPr lang="en-US" sz="2000" i="1" dirty="0" smtClean="0">
                <a:solidFill>
                  <a:schemeClr val="tx1"/>
                </a:solidFill>
                <a:latin typeface="Cambria Math"/>
                <a:ea typeface="Microsoft YaHei" charset="0"/>
                <a:cs typeface="Cambria Math"/>
              </a:rPr>
              <a:t>tates shall, on the ground of race, color, or national origin, be excluded from participation in, be denied the benefits of, or be subjected to discrimination under any program or activity receiving federal assistance.”</a:t>
            </a:r>
          </a:p>
          <a:p>
            <a:pPr marL="365760" indent="-256032" eaLnBrk="1" fontAlgn="auto" hangingPunct="1">
              <a:spcAft>
                <a:spcPts val="0"/>
              </a:spcAft>
              <a:buFont typeface="Wingdings 3"/>
              <a:buChar char=""/>
              <a:defRPr/>
            </a:pPr>
            <a:endParaRPr lang="en-US" dirty="0" smtClean="0">
              <a:latin typeface="Cambria Math"/>
              <a:ea typeface="Cambria Math" pitchFamily="18" charset="0"/>
              <a:cs typeface="Cambria Math"/>
            </a:endParaRPr>
          </a:p>
          <a:p>
            <a:pPr marL="365760" indent="-256032" eaLnBrk="1" fontAlgn="auto" hangingPunct="1">
              <a:spcAft>
                <a:spcPts val="0"/>
              </a:spcAft>
              <a:buFont typeface="Arial" charset="0"/>
              <a:buNone/>
              <a:defRPr/>
            </a:pPr>
            <a:endParaRPr lang="en-US" dirty="0" smtClean="0"/>
          </a:p>
          <a:p>
            <a:pPr marL="365760" indent="-256032" eaLnBrk="1" fontAlgn="auto" hangingPunct="1">
              <a:spcAft>
                <a:spcPts val="0"/>
              </a:spcAft>
              <a:buFont typeface="Arial" charset="0"/>
              <a:buNone/>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4595"/>
            <a:ext cx="9067800" cy="956005"/>
          </a:xfrm>
        </p:spPr>
        <p:txBody>
          <a:bodyPr/>
          <a:lstStyle/>
          <a:p>
            <a:r>
              <a:rPr lang="en-US" sz="3200" dirty="0" smtClean="0"/>
              <a:t>Q: Are there legal guidelines for districts working with ELLs?</a:t>
            </a:r>
            <a:endParaRPr lang="en-US" sz="3200" dirty="0"/>
          </a:p>
        </p:txBody>
      </p:sp>
      <p:sp>
        <p:nvSpPr>
          <p:cNvPr id="3" name="Content Placeholder 2"/>
          <p:cNvSpPr>
            <a:spLocks noGrp="1"/>
          </p:cNvSpPr>
          <p:nvPr>
            <p:ph idx="1"/>
          </p:nvPr>
        </p:nvSpPr>
        <p:spPr/>
        <p:txBody>
          <a:bodyPr>
            <a:normAutofit fontScale="92500" lnSpcReduction="10000"/>
          </a:bodyPr>
          <a:lstStyle/>
          <a:p>
            <a:pPr marL="365760" indent="-256032">
              <a:buFont typeface="Wingdings 3"/>
              <a:buChar char=""/>
              <a:defRPr/>
            </a:pPr>
            <a:r>
              <a:rPr lang="en-US" sz="3000" u="sng" dirty="0" smtClean="0">
                <a:latin typeface="Cambria Math" pitchFamily="18" charset="0"/>
                <a:ea typeface="Cambria Math" pitchFamily="18" charset="0"/>
              </a:rPr>
              <a:t>Major Court </a:t>
            </a:r>
            <a:r>
              <a:rPr lang="en-US" sz="3000" u="sng" dirty="0">
                <a:latin typeface="Cambria Math" pitchFamily="18" charset="0"/>
                <a:ea typeface="Cambria Math" pitchFamily="18" charset="0"/>
              </a:rPr>
              <a:t>rulings:  </a:t>
            </a:r>
          </a:p>
          <a:p>
            <a:pPr marL="624078" indent="-514350">
              <a:buFont typeface="+mj-lt"/>
              <a:buAutoNum type="alphaUcPeriod"/>
              <a:defRPr/>
            </a:pPr>
            <a:r>
              <a:rPr lang="en-US" sz="3000" b="1" dirty="0">
                <a:latin typeface="Cambria Math" pitchFamily="18" charset="0"/>
                <a:ea typeface="Cambria Math" pitchFamily="18" charset="0"/>
              </a:rPr>
              <a:t>LAU vs. NICHOLS </a:t>
            </a:r>
            <a:r>
              <a:rPr lang="en-US" sz="3000" dirty="0">
                <a:latin typeface="Cambria Math" pitchFamily="18" charset="0"/>
                <a:ea typeface="Cambria Math" pitchFamily="18" charset="0"/>
              </a:rPr>
              <a:t>–</a:t>
            </a:r>
            <a:r>
              <a:rPr lang="en-US" sz="3000" b="1" dirty="0">
                <a:solidFill>
                  <a:srgbClr val="FF3300"/>
                </a:solidFill>
                <a:latin typeface="Cambria Math" pitchFamily="18" charset="0"/>
                <a:ea typeface="Cambria Math" pitchFamily="18" charset="0"/>
              </a:rPr>
              <a:t>accommodations for ELLs must be made </a:t>
            </a:r>
            <a:r>
              <a:rPr lang="en-US" sz="3000" dirty="0">
                <a:latin typeface="Cambria Math" pitchFamily="18" charset="0"/>
                <a:ea typeface="Cambria Math" pitchFamily="18" charset="0"/>
                <a:hlinkClick r:id="rId2"/>
              </a:rPr>
              <a:t>http://www.ncela.gwu.edu/faqs/view/6</a:t>
            </a:r>
            <a:endParaRPr lang="en-US" sz="3000" dirty="0">
              <a:latin typeface="Cambria Math" pitchFamily="18" charset="0"/>
              <a:ea typeface="Cambria Math" pitchFamily="18" charset="0"/>
            </a:endParaRPr>
          </a:p>
          <a:p>
            <a:pPr marL="624078" indent="-514350">
              <a:buFont typeface="+mj-lt"/>
              <a:buAutoNum type="alphaUcPeriod"/>
              <a:defRPr/>
            </a:pPr>
            <a:r>
              <a:rPr lang="en-US" sz="3000" b="1" dirty="0">
                <a:latin typeface="Cambria Math" pitchFamily="18" charset="0"/>
                <a:ea typeface="Cambria Math" pitchFamily="18" charset="0"/>
              </a:rPr>
              <a:t>PLYLER vs. DOE – </a:t>
            </a:r>
            <a:r>
              <a:rPr lang="en-US" sz="3000" b="1" dirty="0">
                <a:solidFill>
                  <a:srgbClr val="FF0000"/>
                </a:solidFill>
                <a:latin typeface="Cambria Math" pitchFamily="18" charset="0"/>
                <a:ea typeface="Cambria Math" pitchFamily="18" charset="0"/>
              </a:rPr>
              <a:t>equal access to schools regardless of immigrant </a:t>
            </a:r>
            <a:r>
              <a:rPr lang="en-US" sz="3000" b="1" dirty="0" smtClean="0">
                <a:solidFill>
                  <a:srgbClr val="FF0000"/>
                </a:solidFill>
                <a:latin typeface="Cambria Math" pitchFamily="18" charset="0"/>
                <a:ea typeface="Cambria Math" pitchFamily="18" charset="0"/>
              </a:rPr>
              <a:t>status. </a:t>
            </a:r>
            <a:r>
              <a:rPr lang="en-US" sz="3000" dirty="0" smtClean="0">
                <a:latin typeface="Cambria Math" pitchFamily="18" charset="0"/>
                <a:ea typeface="Cambria Math" pitchFamily="18" charset="0"/>
                <a:hlinkClick r:id="rId3"/>
              </a:rPr>
              <a:t>http</a:t>
            </a:r>
            <a:r>
              <a:rPr lang="en-US" sz="3000" dirty="0">
                <a:latin typeface="Cambria Math" pitchFamily="18" charset="0"/>
                <a:ea typeface="Cambria Math" pitchFamily="18" charset="0"/>
                <a:hlinkClick r:id="rId3"/>
              </a:rPr>
              <a:t>://www.law.cornell.edu/supct/html/historics/</a:t>
            </a:r>
            <a:r>
              <a:rPr lang="en-US" sz="3000" dirty="0" smtClean="0">
                <a:latin typeface="Cambria Math" pitchFamily="18" charset="0"/>
                <a:ea typeface="Cambria Math" pitchFamily="18" charset="0"/>
                <a:hlinkClick r:id="rId3"/>
              </a:rPr>
              <a:t>USSC_CR_0457_0202_ZS.html</a:t>
            </a:r>
            <a:endParaRPr lang="en-US" sz="3000" dirty="0" smtClean="0">
              <a:latin typeface="Cambria Math" pitchFamily="18" charset="0"/>
              <a:ea typeface="Cambria Math" pitchFamily="18" charset="0"/>
            </a:endParaRPr>
          </a:p>
          <a:p>
            <a:pPr marL="109728" indent="0">
              <a:buNone/>
              <a:defRPr/>
            </a:pPr>
            <a:r>
              <a:rPr lang="en-US" sz="3000" b="1" dirty="0">
                <a:solidFill>
                  <a:srgbClr val="FF0000"/>
                </a:solidFill>
                <a:latin typeface="Cambria Math" pitchFamily="18" charset="0"/>
                <a:ea typeface="Cambria Math" pitchFamily="18" charset="0"/>
              </a:rPr>
              <a:t>Schools cannot inquire about legal status of students or their parents</a:t>
            </a:r>
            <a:r>
              <a:rPr lang="en-US" sz="3000" b="1" dirty="0" smtClean="0">
                <a:solidFill>
                  <a:srgbClr val="FF0000"/>
                </a:solidFill>
                <a:latin typeface="Cambria Math" pitchFamily="18" charset="0"/>
                <a:ea typeface="Cambria Math" pitchFamily="18" charset="0"/>
              </a:rPr>
              <a:t>.</a:t>
            </a:r>
            <a:endParaRPr lang="en-US" sz="3000" dirty="0">
              <a:latin typeface="Cambria Math" pitchFamily="18" charset="0"/>
              <a:ea typeface="Cambria Math" pitchFamily="18" charset="0"/>
            </a:endParaRPr>
          </a:p>
          <a:p>
            <a:endParaRPr lang="en-US" dirty="0"/>
          </a:p>
        </p:txBody>
      </p:sp>
    </p:spTree>
    <p:extLst>
      <p:ext uri="{BB962C8B-B14F-4D97-AF65-F5344CB8AC3E}">
        <p14:creationId xmlns="" xmlns:p14="http://schemas.microsoft.com/office/powerpoint/2010/main" val="2212372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76201"/>
            <a:ext cx="8915400" cy="990599"/>
          </a:xfrm>
        </p:spPr>
        <p:txBody>
          <a:bodyPr/>
          <a:lstStyle/>
          <a:p>
            <a:r>
              <a:rPr lang="en-US" sz="3200" dirty="0" smtClean="0"/>
              <a:t>Q: Are there legal guidelines for districts working with ELLs? (cont.)</a:t>
            </a:r>
            <a:endParaRPr lang="en-US" sz="3200" dirty="0"/>
          </a:p>
        </p:txBody>
      </p:sp>
      <p:sp>
        <p:nvSpPr>
          <p:cNvPr id="3" name="Content Placeholder 2"/>
          <p:cNvSpPr>
            <a:spLocks noGrp="1"/>
          </p:cNvSpPr>
          <p:nvPr>
            <p:ph idx="1"/>
          </p:nvPr>
        </p:nvSpPr>
        <p:spPr>
          <a:xfrm>
            <a:off x="152400" y="1524000"/>
            <a:ext cx="8686800" cy="4629057"/>
          </a:xfrm>
        </p:spPr>
        <p:txBody>
          <a:bodyPr/>
          <a:lstStyle/>
          <a:p>
            <a:pPr marL="391686" indent="-293764" algn="ctr">
              <a:buClr>
                <a:srgbClr val="FFFF00"/>
              </a:buClr>
              <a:buSzPct val="45000"/>
              <a:buFont typeface="Wingdings"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u="sng" dirty="0">
                <a:latin typeface="Cambria Math"/>
                <a:cs typeface="Cambria Math"/>
              </a:rPr>
              <a:t>OCR 1970 Memorandum</a:t>
            </a:r>
            <a:r>
              <a:rPr lang="en-US" dirty="0">
                <a:latin typeface="Cambria Math"/>
                <a:cs typeface="Cambria Math"/>
              </a:rPr>
              <a:t> </a:t>
            </a:r>
            <a:endParaRPr lang="en-US" dirty="0" smtClean="0">
              <a:latin typeface="Cambria Math"/>
              <a:cs typeface="Cambria Math"/>
            </a:endParaRPr>
          </a:p>
          <a:p>
            <a:pPr marL="391686" indent="-293764" algn="ctr">
              <a:buClr>
                <a:srgbClr val="FFFF00"/>
              </a:buClr>
              <a:buSzPct val="45000"/>
              <a:buFont typeface="Wingdings"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dirty="0" smtClean="0">
              <a:latin typeface="Cambria Math"/>
              <a:cs typeface="Cambria Math"/>
            </a:endParaRPr>
          </a:p>
          <a:p>
            <a:pPr marL="97922" indent="0" algn="ctr">
              <a:buClr>
                <a:srgbClr val="FFFF00"/>
              </a:buClr>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solidFill>
                  <a:srgbClr val="000000"/>
                </a:solidFill>
                <a:latin typeface="Cambria Math"/>
                <a:ea typeface="Microsoft YaHei" charset="0"/>
                <a:cs typeface="Cambria Math"/>
              </a:rPr>
              <a:t>Requires </a:t>
            </a:r>
            <a:r>
              <a:rPr lang="en-US" sz="2800" dirty="0">
                <a:solidFill>
                  <a:srgbClr val="000000"/>
                </a:solidFill>
                <a:latin typeface="Cambria Math"/>
                <a:ea typeface="Microsoft YaHei" charset="0"/>
                <a:cs typeface="Cambria Math"/>
              </a:rPr>
              <a:t>school districts to take affirmative steps to rectify language deficiencies in order to open its instructional program to national origin minority group students, where inability to speak and understand English excludes the students from effective participation in the district's educational program.</a:t>
            </a:r>
          </a:p>
          <a:p>
            <a:pPr marL="0" indent="0">
              <a:buNone/>
            </a:pPr>
            <a:endParaRPr lang="en-US" dirty="0"/>
          </a:p>
        </p:txBody>
      </p:sp>
    </p:spTree>
    <p:extLst>
      <p:ext uri="{BB962C8B-B14F-4D97-AF65-F5344CB8AC3E}">
        <p14:creationId xmlns="" xmlns:p14="http://schemas.microsoft.com/office/powerpoint/2010/main" val="4180543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15676" cy="990599"/>
          </a:xfrm>
        </p:spPr>
        <p:txBody>
          <a:bodyPr>
            <a:noAutofit/>
          </a:bodyPr>
          <a:lstStyle/>
          <a:p>
            <a:pPr algn="ctr" eaLnBrk="1" fontAlgn="auto" hangingPunct="1">
              <a:spcAft>
                <a:spcPts val="0"/>
              </a:spcAft>
              <a:defRPr/>
            </a:pPr>
            <a:r>
              <a:rPr lang="en-US" sz="2800" dirty="0" smtClean="0">
                <a:latin typeface="Berlin Sans FB Demi" pitchFamily="34" charset="0"/>
              </a:rPr>
              <a:t>Q: Who provides English instruction to ESOL students?</a:t>
            </a:r>
          </a:p>
        </p:txBody>
      </p:sp>
      <p:sp>
        <p:nvSpPr>
          <p:cNvPr id="11266" name="Content Placeholder 2"/>
          <p:cNvSpPr>
            <a:spLocks noGrp="1"/>
          </p:cNvSpPr>
          <p:nvPr>
            <p:ph idx="1"/>
          </p:nvPr>
        </p:nvSpPr>
        <p:spPr>
          <a:xfrm>
            <a:off x="0" y="1143000"/>
            <a:ext cx="8991600" cy="4800600"/>
          </a:xfrm>
        </p:spPr>
        <p:txBody>
          <a:bodyPr>
            <a:noAutofit/>
          </a:bodyPr>
          <a:lstStyle/>
          <a:p>
            <a:pPr eaLnBrk="1" hangingPunct="1">
              <a:lnSpc>
                <a:spcPct val="90000"/>
              </a:lnSpc>
            </a:pPr>
            <a:r>
              <a:rPr lang="en-US" sz="2800" dirty="0" smtClean="0">
                <a:latin typeface="Cambria Math" pitchFamily="18" charset="0"/>
                <a:ea typeface="Cambria Math" pitchFamily="18" charset="0"/>
                <a:cs typeface="Cambria Math" pitchFamily="18" charset="0"/>
              </a:rPr>
              <a:t>Each school has a staff member designated as an ESOL contact-administrator. </a:t>
            </a:r>
            <a:r>
              <a:rPr lang="en-US" sz="1800" i="1" dirty="0" smtClean="0">
                <a:latin typeface="Cambria Math" pitchFamily="18" charset="0"/>
                <a:ea typeface="Cambria Math" pitchFamily="18" charset="0"/>
                <a:cs typeface="Cambria Math" pitchFamily="18" charset="0"/>
              </a:rPr>
              <a:t>(Please take time to learn who that person is.)</a:t>
            </a:r>
            <a:endParaRPr lang="en-US" sz="2800" i="1" dirty="0" smtClean="0">
              <a:latin typeface="Cambria Math" pitchFamily="18" charset="0"/>
              <a:ea typeface="Cambria Math" pitchFamily="18" charset="0"/>
              <a:cs typeface="Cambria Math" pitchFamily="18" charset="0"/>
            </a:endParaRPr>
          </a:p>
          <a:p>
            <a:pPr eaLnBrk="1" hangingPunct="1">
              <a:lnSpc>
                <a:spcPct val="90000"/>
              </a:lnSpc>
            </a:pPr>
            <a:r>
              <a:rPr lang="en-US" sz="2800" u="sng" dirty="0" smtClean="0">
                <a:solidFill>
                  <a:srgbClr val="FF0000"/>
                </a:solidFill>
                <a:latin typeface="Cambria Math" pitchFamily="18" charset="0"/>
                <a:ea typeface="Cambria Math" pitchFamily="18" charset="0"/>
              </a:rPr>
              <a:t>All content area teachers are also language teachers</a:t>
            </a:r>
            <a:r>
              <a:rPr lang="en-US" sz="2800" dirty="0" smtClean="0">
                <a:solidFill>
                  <a:srgbClr val="FF0000"/>
                </a:solidFill>
                <a:latin typeface="Cambria Math" pitchFamily="18" charset="0"/>
                <a:ea typeface="Cambria Math" pitchFamily="18" charset="0"/>
              </a:rPr>
              <a:t>. Language learning happens in every classroom! </a:t>
            </a:r>
            <a:r>
              <a:rPr lang="en-US" sz="2800" i="1" dirty="0" smtClean="0">
                <a:solidFill>
                  <a:schemeClr val="tx1"/>
                </a:solidFill>
                <a:latin typeface="Cambria Math" pitchFamily="18" charset="0"/>
                <a:ea typeface="Cambria Math" pitchFamily="18" charset="0"/>
              </a:rPr>
              <a:t>Language objectives must become an integral part of every lesson for ELLs.</a:t>
            </a:r>
          </a:p>
          <a:p>
            <a:pPr>
              <a:lnSpc>
                <a:spcPct val="90000"/>
              </a:lnSpc>
            </a:pPr>
            <a:r>
              <a:rPr lang="en-US" sz="2800" b="1" dirty="0" smtClean="0">
                <a:solidFill>
                  <a:schemeClr val="tx1"/>
                </a:solidFill>
                <a:latin typeface="Cambria Math" pitchFamily="18" charset="0"/>
                <a:ea typeface="Cambria Math" pitchFamily="18" charset="0"/>
                <a:cs typeface="Cambria Math" pitchFamily="18" charset="0"/>
              </a:rPr>
              <a:t>Coaching </a:t>
            </a:r>
            <a:r>
              <a:rPr lang="en-US" sz="2800" b="1" dirty="0">
                <a:latin typeface="Cambria Math" pitchFamily="18" charset="0"/>
                <a:ea typeface="Cambria Math" pitchFamily="18" charset="0"/>
                <a:cs typeface="Cambria Math" pitchFamily="18" charset="0"/>
              </a:rPr>
              <a:t>is available upon request </a:t>
            </a:r>
            <a:r>
              <a:rPr lang="en-US" sz="2800" b="1" dirty="0" smtClean="0">
                <a:solidFill>
                  <a:schemeClr val="tx1"/>
                </a:solidFill>
                <a:latin typeface="Cambria Math" pitchFamily="18" charset="0"/>
                <a:ea typeface="Cambria Math" pitchFamily="18" charset="0"/>
                <a:cs typeface="Cambria Math" pitchFamily="18" charset="0"/>
              </a:rPr>
              <a:t>to all teachers to help with implementation of language objectives.</a:t>
            </a:r>
          </a:p>
          <a:p>
            <a:pPr eaLnBrk="1" hangingPunct="1">
              <a:lnSpc>
                <a:spcPct val="90000"/>
              </a:lnSpc>
            </a:pPr>
            <a:r>
              <a:rPr lang="en-US" sz="2800" dirty="0" smtClean="0">
                <a:latin typeface="Cambria Math" pitchFamily="18" charset="0"/>
                <a:ea typeface="Cambria Math" pitchFamily="18" charset="0"/>
                <a:cs typeface="Cambria Math" pitchFamily="18" charset="0"/>
              </a:rPr>
              <a:t>Students who need additional language help beyond the primary instructor will receive supplemental instructional time with ESOL trained teachers. </a:t>
            </a:r>
          </a:p>
          <a:p>
            <a:pPr eaLnBrk="1" hangingPunct="1">
              <a:lnSpc>
                <a:spcPct val="90000"/>
              </a:lnSpc>
            </a:pPr>
            <a:endParaRPr lang="en-US" sz="2800" dirty="0" smtClean="0">
              <a:latin typeface="Cambria Math" pitchFamily="18" charset="0"/>
              <a:ea typeface="Cambria Math" pitchFamily="18" charset="0"/>
              <a:cs typeface="Cambria Math" pitchFamily="18" charset="0"/>
            </a:endParaRPr>
          </a:p>
          <a:p>
            <a:pPr eaLnBrk="1" hangingPunct="1">
              <a:buFont typeface="Arial" charset="0"/>
              <a:buNone/>
            </a:pPr>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89"/>
            <a:ext cx="9144000" cy="1088489"/>
          </a:xfrm>
        </p:spPr>
        <p:txBody>
          <a:bodyPr>
            <a:normAutofit/>
          </a:bodyPr>
          <a:lstStyle/>
          <a:p>
            <a:pPr algn="ctr" eaLnBrk="1" fontAlgn="auto" hangingPunct="1">
              <a:spcAft>
                <a:spcPts val="0"/>
              </a:spcAft>
              <a:defRPr/>
            </a:pPr>
            <a:r>
              <a:rPr lang="en-US" sz="3600" dirty="0" smtClean="0">
                <a:latin typeface="Berlin Sans FB Demi" pitchFamily="34" charset="0"/>
              </a:rPr>
              <a:t>Q: How are ESOL students identified?</a:t>
            </a:r>
          </a:p>
        </p:txBody>
      </p:sp>
      <p:sp>
        <p:nvSpPr>
          <p:cNvPr id="3" name="Content Placeholder 2"/>
          <p:cNvSpPr>
            <a:spLocks noGrp="1"/>
          </p:cNvSpPr>
          <p:nvPr>
            <p:ph idx="1"/>
          </p:nvPr>
        </p:nvSpPr>
        <p:spPr>
          <a:xfrm>
            <a:off x="457200" y="1371600"/>
            <a:ext cx="8229600" cy="5072062"/>
          </a:xfrm>
        </p:spPr>
        <p:txBody>
          <a:bodyPr rtlCol="0">
            <a:normAutofit/>
          </a:bodyPr>
          <a:lstStyle/>
          <a:p>
            <a:pPr marL="609600" indent="-609600" eaLnBrk="1" fontAlgn="auto" hangingPunct="1">
              <a:spcAft>
                <a:spcPts val="0"/>
              </a:spcAft>
              <a:buFont typeface="Wingdings 3"/>
              <a:buChar char=""/>
              <a:defRPr/>
            </a:pPr>
            <a:r>
              <a:rPr lang="en-US" sz="2800" dirty="0" smtClean="0">
                <a:solidFill>
                  <a:srgbClr val="FF3300"/>
                </a:solidFill>
                <a:latin typeface="Cambria Math" pitchFamily="18" charset="0"/>
                <a:ea typeface="Cambria Math" pitchFamily="18" charset="0"/>
              </a:rPr>
              <a:t>Home </a:t>
            </a:r>
            <a:r>
              <a:rPr lang="en-US" sz="2800" dirty="0">
                <a:solidFill>
                  <a:srgbClr val="FF3300"/>
                </a:solidFill>
                <a:latin typeface="Cambria Math" pitchFamily="18" charset="0"/>
                <a:ea typeface="Cambria Math" pitchFamily="18" charset="0"/>
              </a:rPr>
              <a:t>Language Surveys </a:t>
            </a:r>
            <a:r>
              <a:rPr lang="en-US" sz="2800" dirty="0">
                <a:latin typeface="Cambria Math" pitchFamily="18" charset="0"/>
                <a:ea typeface="Cambria Math" pitchFamily="18" charset="0"/>
              </a:rPr>
              <a:t>are </a:t>
            </a:r>
            <a:r>
              <a:rPr lang="en-US" sz="2800" dirty="0" smtClean="0">
                <a:latin typeface="Cambria Math" pitchFamily="18" charset="0"/>
                <a:ea typeface="Cambria Math" pitchFamily="18" charset="0"/>
              </a:rPr>
              <a:t>given </a:t>
            </a:r>
            <a:r>
              <a:rPr lang="en-US" sz="2800" dirty="0">
                <a:latin typeface="Cambria Math" pitchFamily="18" charset="0"/>
                <a:ea typeface="Cambria Math" pitchFamily="18" charset="0"/>
              </a:rPr>
              <a:t>to </a:t>
            </a:r>
            <a:r>
              <a:rPr lang="en-US" sz="2800" dirty="0" smtClean="0">
                <a:latin typeface="Cambria Math" pitchFamily="18" charset="0"/>
                <a:ea typeface="Cambria Math" pitchFamily="18" charset="0"/>
              </a:rPr>
              <a:t>all students upon enrollment. (A </a:t>
            </a:r>
            <a:r>
              <a:rPr lang="en-US" sz="2800" dirty="0">
                <a:latin typeface="Cambria Math" pitchFamily="18" charset="0"/>
                <a:ea typeface="Cambria Math" pitchFamily="18" charset="0"/>
              </a:rPr>
              <a:t>white </a:t>
            </a:r>
            <a:r>
              <a:rPr lang="en-US" sz="2800" dirty="0" smtClean="0">
                <a:latin typeface="Cambria Math" pitchFamily="18" charset="0"/>
                <a:ea typeface="Cambria Math" pitchFamily="18" charset="0"/>
              </a:rPr>
              <a:t>copy must be on file </a:t>
            </a:r>
            <a:r>
              <a:rPr lang="en-US" sz="2800" dirty="0">
                <a:latin typeface="Cambria Math" pitchFamily="18" charset="0"/>
                <a:ea typeface="Cambria Math" pitchFamily="18" charset="0"/>
              </a:rPr>
              <a:t>in the </a:t>
            </a:r>
            <a:r>
              <a:rPr lang="en-US" sz="2800" dirty="0" smtClean="0">
                <a:latin typeface="Cambria Math" pitchFamily="18" charset="0"/>
                <a:ea typeface="Cambria Math" pitchFamily="18" charset="0"/>
              </a:rPr>
              <a:t>permanent record for every students.)</a:t>
            </a:r>
          </a:p>
          <a:p>
            <a:pPr marL="609600" indent="-609600" eaLnBrk="1" fontAlgn="auto" hangingPunct="1">
              <a:spcAft>
                <a:spcPts val="0"/>
              </a:spcAft>
              <a:buFont typeface="Wingdings 3"/>
              <a:buChar char=""/>
              <a:defRPr/>
            </a:pPr>
            <a:r>
              <a:rPr lang="en-US" sz="2800" dirty="0" smtClean="0">
                <a:latin typeface="Cambria Math" pitchFamily="18" charset="0"/>
                <a:ea typeface="Cambria Math" pitchFamily="18" charset="0"/>
              </a:rPr>
              <a:t>Students </a:t>
            </a:r>
            <a:r>
              <a:rPr lang="en-US" sz="2800" dirty="0">
                <a:latin typeface="Cambria Math" pitchFamily="18" charset="0"/>
                <a:ea typeface="Cambria Math" pitchFamily="18" charset="0"/>
              </a:rPr>
              <a:t>whose parents indicate English was not the first language the student learned to speak will be assessed by the ESOL </a:t>
            </a:r>
            <a:r>
              <a:rPr lang="en-US" sz="2800" dirty="0" smtClean="0">
                <a:latin typeface="Cambria Math" pitchFamily="18" charset="0"/>
                <a:ea typeface="Cambria Math" pitchFamily="18" charset="0"/>
              </a:rPr>
              <a:t>teacher. Parents </a:t>
            </a:r>
            <a:r>
              <a:rPr lang="en-US" sz="2800" dirty="0">
                <a:latin typeface="Cambria Math" pitchFamily="18" charset="0"/>
                <a:ea typeface="Cambria Math" pitchFamily="18" charset="0"/>
              </a:rPr>
              <a:t>are notified if their child qualifies for ESOL </a:t>
            </a:r>
            <a:r>
              <a:rPr lang="en-US" sz="2800" dirty="0" smtClean="0">
                <a:latin typeface="Cambria Math" pitchFamily="18" charset="0"/>
                <a:ea typeface="Cambria Math" pitchFamily="18" charset="0"/>
              </a:rPr>
              <a:t>services.</a:t>
            </a:r>
          </a:p>
          <a:p>
            <a:pPr marL="609600" indent="-609600" eaLnBrk="1" fontAlgn="auto" hangingPunct="1">
              <a:spcAft>
                <a:spcPts val="0"/>
              </a:spcAft>
              <a:buFont typeface="Wingdings 3"/>
              <a:buChar char=""/>
              <a:defRPr/>
            </a:pPr>
            <a:endParaRPr lang="en-US" sz="2400" dirty="0" smtClean="0">
              <a:latin typeface="Cambria Math" pitchFamily="18" charset="0"/>
              <a:ea typeface="Cambria Math" pitchFamily="18" charset="0"/>
            </a:endParaRPr>
          </a:p>
          <a:p>
            <a:pPr marL="609600" indent="-609600" algn="ctr" eaLnBrk="1" fontAlgn="auto" hangingPunct="1">
              <a:spcAft>
                <a:spcPts val="0"/>
              </a:spcAft>
              <a:buFont typeface="Wingdings 3"/>
              <a:buChar char=""/>
              <a:defRPr/>
            </a:pPr>
            <a:r>
              <a:rPr lang="en-US" sz="2400" i="1" u="sng" dirty="0" smtClean="0">
                <a:latin typeface="Cambria Math" pitchFamily="18" charset="0"/>
                <a:ea typeface="Cambria Math" pitchFamily="18" charset="0"/>
              </a:rPr>
              <a:t>WE DO NOT USE RACE OR ETHNICITY TO IDENTIFY ESOL STUDENTS.</a:t>
            </a:r>
          </a:p>
          <a:p>
            <a:pPr marL="609600" indent="-609600" eaLnBrk="1" fontAlgn="auto" hangingPunct="1">
              <a:spcAft>
                <a:spcPts val="0"/>
              </a:spcAft>
              <a:buFont typeface="Wingdings 3"/>
              <a:buChar char=""/>
              <a:defRPr/>
            </a:pPr>
            <a:endParaRPr lang="en-US" i="1" dirty="0" smtClean="0"/>
          </a:p>
          <a:p>
            <a:pPr marL="609600" indent="-609600" eaLnBrk="1" fontAlgn="auto" hangingPunct="1">
              <a:spcAft>
                <a:spcPts val="0"/>
              </a:spcAft>
              <a:buFont typeface="Wingdings 3"/>
              <a:buChar char=""/>
              <a:defRPr/>
            </a:pPr>
            <a:endParaRPr lang="en-US" i="1" dirty="0" smtClean="0"/>
          </a:p>
          <a:p>
            <a:pPr marL="609600" indent="-609600" eaLnBrk="1" fontAlgn="auto" hangingPunct="1">
              <a:spcAft>
                <a:spcPts val="0"/>
              </a:spcAft>
              <a:buFont typeface="Wingdings 3"/>
              <a:buChar char=""/>
              <a:defRPr/>
            </a:pPr>
            <a:endParaRPr lang="en-US" i="1" dirty="0" smtClean="0"/>
          </a:p>
          <a:p>
            <a:pPr marL="609600" indent="-609600" eaLnBrk="1" fontAlgn="auto" hangingPunct="1">
              <a:spcAft>
                <a:spcPts val="0"/>
              </a:spcAft>
              <a:buFont typeface="Wingdings 3"/>
              <a:buChar char=""/>
              <a:defRPr/>
            </a:pPr>
            <a:endParaRPr lang="en-US" dirty="0"/>
          </a:p>
          <a:p>
            <a:pPr marL="365760" indent="-256032"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1066800"/>
          </a:xfrm>
        </p:spPr>
        <p:txBody>
          <a:bodyPr>
            <a:normAutofit/>
          </a:bodyPr>
          <a:lstStyle/>
          <a:p>
            <a:pPr algn="ctr" eaLnBrk="1" fontAlgn="auto" hangingPunct="1">
              <a:spcAft>
                <a:spcPts val="0"/>
              </a:spcAft>
              <a:defRPr/>
            </a:pPr>
            <a:r>
              <a:rPr lang="en-US" sz="3600" dirty="0" smtClean="0">
                <a:latin typeface="Berlin Sans FB Demi" pitchFamily="34" charset="0"/>
              </a:rPr>
              <a:t>Q: How are ESOL services determined?</a:t>
            </a:r>
          </a:p>
        </p:txBody>
      </p:sp>
      <p:sp>
        <p:nvSpPr>
          <p:cNvPr id="13314" name="Content Placeholder 2"/>
          <p:cNvSpPr>
            <a:spLocks noGrp="1"/>
          </p:cNvSpPr>
          <p:nvPr>
            <p:ph idx="1"/>
          </p:nvPr>
        </p:nvSpPr>
        <p:spPr>
          <a:xfrm>
            <a:off x="76200" y="1143000"/>
            <a:ext cx="9067800" cy="5105400"/>
          </a:xfrm>
        </p:spPr>
        <p:txBody>
          <a:bodyPr>
            <a:normAutofit/>
          </a:bodyPr>
          <a:lstStyle/>
          <a:p>
            <a:pPr marL="0" indent="0" eaLnBrk="1" hangingPunct="1">
              <a:lnSpc>
                <a:spcPct val="80000"/>
              </a:lnSpc>
              <a:buNone/>
            </a:pPr>
            <a:endParaRPr lang="en-US" sz="2400" dirty="0" smtClean="0">
              <a:latin typeface="Cambria Math"/>
              <a:cs typeface="Cambria Math"/>
            </a:endParaRPr>
          </a:p>
          <a:p>
            <a:pPr eaLnBrk="1" hangingPunct="1">
              <a:lnSpc>
                <a:spcPct val="80000"/>
              </a:lnSpc>
              <a:buFont typeface="Arial" charset="0"/>
              <a:buChar char="•"/>
            </a:pPr>
            <a:r>
              <a:rPr lang="en-US" sz="2400" dirty="0" smtClean="0">
                <a:latin typeface="Cambria Math"/>
                <a:cs typeface="Cambria Math"/>
              </a:rPr>
              <a:t>Services are determined by the results of language assessment (placement or annual language proficiency test), performance on the annual assessments of standards, MAP, benchmark tests, as well as teacher recommendations. </a:t>
            </a:r>
          </a:p>
          <a:p>
            <a:pPr marL="0" indent="0" eaLnBrk="1" hangingPunct="1">
              <a:lnSpc>
                <a:spcPct val="80000"/>
              </a:lnSpc>
              <a:buNone/>
            </a:pPr>
            <a:endParaRPr lang="en-US" sz="1000" dirty="0" smtClean="0">
              <a:latin typeface="Cambria Math"/>
              <a:cs typeface="Cambria Math"/>
            </a:endParaRPr>
          </a:p>
          <a:p>
            <a:pPr eaLnBrk="1" hangingPunct="1">
              <a:lnSpc>
                <a:spcPct val="80000"/>
              </a:lnSpc>
              <a:buFont typeface="Arial" charset="0"/>
              <a:buChar char="•"/>
            </a:pPr>
            <a:r>
              <a:rPr lang="en-US" sz="2400" dirty="0" smtClean="0">
                <a:latin typeface="Cambria Math"/>
                <a:cs typeface="Cambria Math"/>
              </a:rPr>
              <a:t>At elementary schools, ESOL students are scheduled for </a:t>
            </a:r>
            <a:r>
              <a:rPr lang="en-US" sz="2400" dirty="0" err="1" smtClean="0">
                <a:latin typeface="Cambria Math"/>
                <a:cs typeface="Cambria Math"/>
              </a:rPr>
              <a:t>pull-out</a:t>
            </a:r>
            <a:r>
              <a:rPr lang="en-US" sz="2400" dirty="0" smtClean="0">
                <a:latin typeface="Cambria Math"/>
                <a:cs typeface="Cambria Math"/>
              </a:rPr>
              <a:t> services, as well as classroom push-in instruction.</a:t>
            </a:r>
          </a:p>
          <a:p>
            <a:pPr eaLnBrk="1" hangingPunct="1">
              <a:lnSpc>
                <a:spcPct val="80000"/>
              </a:lnSpc>
              <a:buFont typeface="Arial" charset="0"/>
              <a:buChar char="•"/>
            </a:pPr>
            <a:r>
              <a:rPr lang="en-US" sz="2400" dirty="0" smtClean="0">
                <a:latin typeface="Cambria Math"/>
                <a:cs typeface="Cambria Math"/>
              </a:rPr>
              <a:t>At middle and high schools, ESOL students are scheduled for an ESOL period with an ESOL teacher. Push-in will be available at most schools as well.</a:t>
            </a:r>
          </a:p>
          <a:p>
            <a:pPr marL="0" indent="0" eaLnBrk="1" hangingPunct="1">
              <a:lnSpc>
                <a:spcPct val="80000"/>
              </a:lnSpc>
              <a:buNone/>
            </a:pPr>
            <a:endParaRPr lang="en-US" sz="1000" dirty="0">
              <a:latin typeface="Cambria Math"/>
              <a:cs typeface="Cambria Math"/>
            </a:endParaRPr>
          </a:p>
          <a:p>
            <a:pPr eaLnBrk="1" hangingPunct="1">
              <a:lnSpc>
                <a:spcPct val="80000"/>
              </a:lnSpc>
              <a:buFont typeface="Arial" charset="0"/>
              <a:buChar char="•"/>
            </a:pPr>
            <a:r>
              <a:rPr lang="en-US" sz="2400" dirty="0" smtClean="0">
                <a:latin typeface="Cambria Math"/>
                <a:cs typeface="Cambria Math"/>
              </a:rPr>
              <a:t>ELL committee is formed in each school to review test data and create appropriate placement and accommodation plan for an ELL student.</a:t>
            </a:r>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713"/>
            <a:ext cx="9067800" cy="944562"/>
          </a:xfrm>
        </p:spPr>
        <p:txBody>
          <a:bodyPr>
            <a:noAutofit/>
          </a:bodyPr>
          <a:lstStyle/>
          <a:p>
            <a:pPr algn="ctr" eaLnBrk="1" fontAlgn="auto" hangingPunct="1">
              <a:spcAft>
                <a:spcPts val="0"/>
              </a:spcAft>
              <a:defRPr/>
            </a:pPr>
            <a:r>
              <a:rPr lang="en-US" sz="3200" dirty="0" smtClean="0">
                <a:latin typeface="Berlin Sans FB Demi" pitchFamily="34" charset="0"/>
              </a:rPr>
              <a:t>Q: What is the ELL plan (Accommodation Plan)?</a:t>
            </a:r>
          </a:p>
        </p:txBody>
      </p:sp>
      <p:sp>
        <p:nvSpPr>
          <p:cNvPr id="3" name="Content Placeholder 2"/>
          <p:cNvSpPr>
            <a:spLocks noGrp="1"/>
          </p:cNvSpPr>
          <p:nvPr>
            <p:ph idx="1"/>
          </p:nvPr>
        </p:nvSpPr>
        <p:spPr>
          <a:xfrm>
            <a:off x="121170" y="1143000"/>
            <a:ext cx="8991600" cy="5334000"/>
          </a:xfrm>
        </p:spPr>
        <p:txBody>
          <a:bodyPr rtlCol="0">
            <a:normAutofit fontScale="40000" lnSpcReduction="20000"/>
          </a:bodyPr>
          <a:lstStyle/>
          <a:p>
            <a:pPr marL="365760" indent="-256032" eaLnBrk="1" fontAlgn="auto" hangingPunct="1">
              <a:lnSpc>
                <a:spcPct val="80000"/>
              </a:lnSpc>
              <a:spcAft>
                <a:spcPts val="0"/>
              </a:spcAft>
              <a:buFont typeface="Arial" pitchFamily="34" charset="0"/>
              <a:buNone/>
              <a:defRPr/>
            </a:pPr>
            <a:r>
              <a:rPr lang="en-US" sz="4900" b="1" dirty="0" smtClean="0">
                <a:latin typeface="Cambria Math" pitchFamily="18" charset="0"/>
                <a:ea typeface="Cambria Math" pitchFamily="18" charset="0"/>
              </a:rPr>
              <a:t>Accommodation forms will be filled out electronically on ENRICH </a:t>
            </a:r>
          </a:p>
          <a:p>
            <a:pPr marL="365760" indent="-256032" eaLnBrk="1" fontAlgn="auto" hangingPunct="1">
              <a:lnSpc>
                <a:spcPct val="80000"/>
              </a:lnSpc>
              <a:spcAft>
                <a:spcPts val="0"/>
              </a:spcAft>
              <a:buFont typeface="Arial" pitchFamily="34" charset="0"/>
              <a:buNone/>
              <a:defRPr/>
            </a:pPr>
            <a:r>
              <a:rPr lang="en-US" sz="4900" b="1" dirty="0">
                <a:latin typeface="Cambria Math" pitchFamily="18" charset="0"/>
                <a:ea typeface="Cambria Math" pitchFamily="18" charset="0"/>
              </a:rPr>
              <a:t>	</a:t>
            </a:r>
            <a:r>
              <a:rPr lang="en-US" sz="4900" b="1" dirty="0" smtClean="0">
                <a:latin typeface="Cambria Math" pitchFamily="18" charset="0"/>
                <a:ea typeface="Cambria Math" pitchFamily="18" charset="0"/>
              </a:rPr>
              <a:t>			</a:t>
            </a:r>
            <a:r>
              <a:rPr lang="en-US" sz="4900" dirty="0" smtClean="0">
                <a:latin typeface="Cambria Math" pitchFamily="18" charset="0"/>
                <a:ea typeface="Cambria Math" pitchFamily="18" charset="0"/>
              </a:rPr>
              <a:t>Accommodation form must:</a:t>
            </a:r>
          </a:p>
          <a:p>
            <a:pPr marL="859536" lvl="2" eaLnBrk="1" fontAlgn="auto" hangingPunct="1">
              <a:lnSpc>
                <a:spcPct val="120000"/>
              </a:lnSpc>
              <a:spcAft>
                <a:spcPts val="0"/>
              </a:spcAft>
              <a:buFont typeface="Arial" pitchFamily="34" charset="0"/>
              <a:buChar char="•"/>
              <a:defRPr/>
            </a:pPr>
            <a:r>
              <a:rPr lang="en-US" sz="4900" dirty="0" smtClean="0">
                <a:latin typeface="Cambria Math" pitchFamily="18" charset="0"/>
                <a:ea typeface="Cambria Math" pitchFamily="18" charset="0"/>
              </a:rPr>
              <a:t>Identify types </a:t>
            </a:r>
            <a:r>
              <a:rPr lang="en-US" sz="4900" dirty="0">
                <a:latin typeface="Cambria Math" pitchFamily="18" charset="0"/>
                <a:ea typeface="Cambria Math" pitchFamily="18" charset="0"/>
              </a:rPr>
              <a:t>of support services to be implemented. </a:t>
            </a:r>
            <a:endParaRPr lang="en-US" sz="4900" dirty="0" smtClean="0">
              <a:latin typeface="Cambria Math" pitchFamily="18" charset="0"/>
              <a:ea typeface="Cambria Math" pitchFamily="18" charset="0"/>
            </a:endParaRPr>
          </a:p>
          <a:p>
            <a:pPr marL="859536" lvl="2" eaLnBrk="1" fontAlgn="auto" hangingPunct="1">
              <a:lnSpc>
                <a:spcPct val="120000"/>
              </a:lnSpc>
              <a:spcAft>
                <a:spcPts val="0"/>
              </a:spcAft>
              <a:buFont typeface="Arial" pitchFamily="34" charset="0"/>
              <a:buChar char="•"/>
              <a:defRPr/>
            </a:pPr>
            <a:r>
              <a:rPr lang="en-US" sz="4900" dirty="0" smtClean="0">
                <a:latin typeface="Cambria Math" pitchFamily="18" charset="0"/>
                <a:ea typeface="Cambria Math" pitchFamily="18" charset="0"/>
              </a:rPr>
              <a:t>Identify types </a:t>
            </a:r>
            <a:r>
              <a:rPr lang="en-US" sz="4900" dirty="0">
                <a:latin typeface="Cambria Math" pitchFamily="18" charset="0"/>
                <a:ea typeface="Cambria Math" pitchFamily="18" charset="0"/>
              </a:rPr>
              <a:t>of </a:t>
            </a:r>
            <a:r>
              <a:rPr lang="en-US" sz="4900" dirty="0" smtClean="0">
                <a:latin typeface="Cambria Math" pitchFamily="18" charset="0"/>
                <a:ea typeface="Cambria Math" pitchFamily="18" charset="0"/>
              </a:rPr>
              <a:t>accommodations (SUPPORTS) </a:t>
            </a:r>
            <a:r>
              <a:rPr lang="en-US" sz="4900" dirty="0">
                <a:latin typeface="Cambria Math" pitchFamily="18" charset="0"/>
                <a:ea typeface="Cambria Math" pitchFamily="18" charset="0"/>
              </a:rPr>
              <a:t>needed for classroom </a:t>
            </a:r>
            <a:r>
              <a:rPr lang="en-US" sz="4900" dirty="0" smtClean="0">
                <a:latin typeface="Cambria Math" pitchFamily="18" charset="0"/>
                <a:ea typeface="Cambria Math" pitchFamily="18" charset="0"/>
              </a:rPr>
              <a:t>success.</a:t>
            </a:r>
          </a:p>
          <a:p>
            <a:pPr marL="859536" lvl="2" eaLnBrk="1" fontAlgn="auto" hangingPunct="1">
              <a:lnSpc>
                <a:spcPct val="120000"/>
              </a:lnSpc>
              <a:spcAft>
                <a:spcPts val="0"/>
              </a:spcAft>
              <a:buFont typeface="Arial" pitchFamily="34" charset="0"/>
              <a:buChar char="•"/>
              <a:defRPr/>
            </a:pPr>
            <a:r>
              <a:rPr lang="en-US" sz="4900" b="1" dirty="0" smtClean="0">
                <a:solidFill>
                  <a:srgbClr val="FF3300"/>
                </a:solidFill>
                <a:latin typeface="Cambria Math" pitchFamily="18" charset="0"/>
                <a:ea typeface="Cambria Math" pitchFamily="18" charset="0"/>
              </a:rPr>
              <a:t>Specify </a:t>
            </a:r>
            <a:r>
              <a:rPr lang="en-US" sz="4900" b="1" dirty="0">
                <a:solidFill>
                  <a:srgbClr val="FF3300"/>
                </a:solidFill>
                <a:latin typeface="Cambria Math" pitchFamily="18" charset="0"/>
                <a:ea typeface="Cambria Math" pitchFamily="18" charset="0"/>
              </a:rPr>
              <a:t>test accommodations for classroom and standardized test settings</a:t>
            </a:r>
            <a:r>
              <a:rPr lang="en-US" sz="4900" b="1" dirty="0" smtClean="0">
                <a:solidFill>
                  <a:srgbClr val="FF3300"/>
                </a:solidFill>
                <a:latin typeface="Cambria Math" pitchFamily="18" charset="0"/>
                <a:ea typeface="Cambria Math" pitchFamily="18" charset="0"/>
              </a:rPr>
              <a:t>.</a:t>
            </a:r>
          </a:p>
          <a:p>
            <a:pPr marL="859536" lvl="2" eaLnBrk="1" fontAlgn="auto" hangingPunct="1">
              <a:lnSpc>
                <a:spcPct val="120000"/>
              </a:lnSpc>
              <a:spcAft>
                <a:spcPts val="0"/>
              </a:spcAft>
              <a:buFont typeface="Wingdings 2"/>
              <a:buChar char=""/>
              <a:defRPr/>
            </a:pPr>
            <a:r>
              <a:rPr lang="en-US" sz="4900" b="1" dirty="0" smtClean="0">
                <a:solidFill>
                  <a:srgbClr val="FF3300"/>
                </a:solidFill>
                <a:latin typeface="Cambria Math" pitchFamily="18" charset="0"/>
                <a:ea typeface="Cambria Math" pitchFamily="18" charset="0"/>
              </a:rPr>
              <a:t>ELL Plan/Accommodation Form must be filled out by ALL</a:t>
            </a:r>
          </a:p>
          <a:p>
            <a:pPr marL="859536" lvl="2" eaLnBrk="1" fontAlgn="auto" hangingPunct="1">
              <a:lnSpc>
                <a:spcPct val="120000"/>
              </a:lnSpc>
              <a:spcAft>
                <a:spcPts val="0"/>
              </a:spcAft>
              <a:buFont typeface="Wingdings 2"/>
              <a:buNone/>
              <a:defRPr/>
            </a:pPr>
            <a:r>
              <a:rPr lang="en-US" sz="4900" b="1" dirty="0" smtClean="0">
                <a:solidFill>
                  <a:srgbClr val="FF3300"/>
                </a:solidFill>
                <a:latin typeface="Cambria Math" pitchFamily="18" charset="0"/>
                <a:ea typeface="Cambria Math" pitchFamily="18" charset="0"/>
              </a:rPr>
              <a:t>   content area teachers of ESOL students. </a:t>
            </a:r>
            <a:endParaRPr lang="en-US" sz="4900" b="1" dirty="0">
              <a:solidFill>
                <a:srgbClr val="FF3300"/>
              </a:solidFill>
              <a:latin typeface="Cambria Math" pitchFamily="18" charset="0"/>
              <a:ea typeface="Cambria Math" pitchFamily="18" charset="0"/>
            </a:endParaRPr>
          </a:p>
          <a:p>
            <a:pPr marL="859536" lvl="2" eaLnBrk="1" fontAlgn="auto" hangingPunct="1">
              <a:lnSpc>
                <a:spcPct val="120000"/>
              </a:lnSpc>
              <a:spcAft>
                <a:spcPts val="0"/>
              </a:spcAft>
              <a:buFont typeface="Wingdings 2"/>
              <a:buNone/>
              <a:defRPr/>
            </a:pPr>
            <a:r>
              <a:rPr lang="en-US" sz="4900" i="1" dirty="0" smtClean="0">
                <a:latin typeface="Cambria Math" pitchFamily="18" charset="0"/>
                <a:ea typeface="Cambria Math" pitchFamily="18" charset="0"/>
              </a:rPr>
              <a:t>Teachers </a:t>
            </a:r>
            <a:r>
              <a:rPr lang="en-US" sz="4900" i="1" dirty="0">
                <a:latin typeface="Cambria Math" pitchFamily="18" charset="0"/>
                <a:ea typeface="Cambria Math" pitchFamily="18" charset="0"/>
              </a:rPr>
              <a:t>must have accommodations in place in their </a:t>
            </a:r>
            <a:r>
              <a:rPr lang="en-US" sz="4900" i="1" dirty="0" smtClean="0">
                <a:latin typeface="Cambria Math" pitchFamily="18" charset="0"/>
                <a:ea typeface="Cambria Math" pitchFamily="18" charset="0"/>
              </a:rPr>
              <a:t>classrooms </a:t>
            </a:r>
            <a:r>
              <a:rPr lang="en-US" sz="4900" b="1" i="1" u="sng" dirty="0" smtClean="0">
                <a:solidFill>
                  <a:srgbClr val="FF3300"/>
                </a:solidFill>
                <a:latin typeface="Cambria Math" pitchFamily="18" charset="0"/>
                <a:ea typeface="Cambria Math" pitchFamily="18" charset="0"/>
              </a:rPr>
              <a:t>within 2 weeks  of the beginning of the class</a:t>
            </a:r>
            <a:r>
              <a:rPr lang="en-US" sz="4900" b="1" i="1" dirty="0" smtClean="0">
                <a:solidFill>
                  <a:srgbClr val="FF3300"/>
                </a:solidFill>
                <a:latin typeface="Cambria Math" pitchFamily="18" charset="0"/>
                <a:ea typeface="Cambria Math" pitchFamily="18" charset="0"/>
              </a:rPr>
              <a:t> </a:t>
            </a:r>
            <a:r>
              <a:rPr lang="en-US" sz="4900" i="1" dirty="0">
                <a:latin typeface="Cambria Math" pitchFamily="18" charset="0"/>
                <a:ea typeface="Cambria Math" pitchFamily="18" charset="0"/>
              </a:rPr>
              <a:t>and have them recorded in the lesson plans </a:t>
            </a:r>
            <a:r>
              <a:rPr lang="en-US" sz="4900" i="1" dirty="0" smtClean="0">
                <a:latin typeface="Cambria Math" pitchFamily="18" charset="0"/>
                <a:ea typeface="Cambria Math" pitchFamily="18" charset="0"/>
              </a:rPr>
              <a:t>along with language objectives. This is a FEDERAL requirement</a:t>
            </a:r>
            <a:r>
              <a:rPr lang="en-US" sz="4900" b="1" i="1" u="sng" dirty="0" smtClean="0">
                <a:latin typeface="Cambria Math" pitchFamily="18" charset="0"/>
                <a:ea typeface="Cambria Math" pitchFamily="18" charset="0"/>
              </a:rPr>
              <a:t>. </a:t>
            </a:r>
          </a:p>
          <a:p>
            <a:pPr marL="859536" lvl="2" eaLnBrk="1" fontAlgn="auto" hangingPunct="1">
              <a:lnSpc>
                <a:spcPct val="120000"/>
              </a:lnSpc>
              <a:spcAft>
                <a:spcPts val="0"/>
              </a:spcAft>
              <a:buFont typeface="Arial" pitchFamily="34" charset="0"/>
              <a:buNone/>
              <a:defRPr/>
            </a:pPr>
            <a:endParaRPr lang="en-US" sz="4900" b="1" i="1" u="sng" dirty="0" smtClean="0">
              <a:latin typeface="Cambria Math" pitchFamily="18" charset="0"/>
              <a:ea typeface="Cambria Math" pitchFamily="18" charset="0"/>
            </a:endParaRPr>
          </a:p>
          <a:p>
            <a:pPr marL="859536" lvl="2" eaLnBrk="1" fontAlgn="auto" hangingPunct="1">
              <a:lnSpc>
                <a:spcPct val="120000"/>
              </a:lnSpc>
              <a:spcAft>
                <a:spcPts val="0"/>
              </a:spcAft>
              <a:buFont typeface="Arial" pitchFamily="34" charset="0"/>
              <a:buNone/>
              <a:defRPr/>
            </a:pPr>
            <a:r>
              <a:rPr lang="en-US" sz="4900" b="1" i="1" u="sng" dirty="0" smtClean="0">
                <a:latin typeface="Cambria Math" pitchFamily="18" charset="0"/>
                <a:ea typeface="Cambria Math" pitchFamily="18" charset="0"/>
              </a:rPr>
              <a:t>ESOL students cannot be failed if accommodations are not provided to meet the burden of learning a new language.</a:t>
            </a:r>
            <a:endParaRPr lang="en-US" sz="4300" b="1" u="sng" dirty="0" smtClean="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19005" cy="1143000"/>
          </a:xfrm>
        </p:spPr>
        <p:txBody>
          <a:bodyPr>
            <a:noAutofit/>
          </a:bodyPr>
          <a:lstStyle/>
          <a:p>
            <a:pPr algn="ctr" eaLnBrk="1" fontAlgn="auto" hangingPunct="1">
              <a:spcAft>
                <a:spcPts val="0"/>
              </a:spcAft>
              <a:defRPr/>
            </a:pPr>
            <a:r>
              <a:rPr lang="en-US" sz="3200" dirty="0" smtClean="0">
                <a:latin typeface="Berlin Sans FB Demi" pitchFamily="34" charset="0"/>
              </a:rPr>
              <a:t>Q: What is the ELL plan (Accommodation Plan)?- cont.</a:t>
            </a:r>
          </a:p>
        </p:txBody>
      </p:sp>
      <p:sp>
        <p:nvSpPr>
          <p:cNvPr id="3" name="Content Placeholder 2"/>
          <p:cNvSpPr>
            <a:spLocks noGrp="1"/>
          </p:cNvSpPr>
          <p:nvPr>
            <p:ph idx="1"/>
          </p:nvPr>
        </p:nvSpPr>
        <p:spPr>
          <a:xfrm>
            <a:off x="0" y="990600"/>
            <a:ext cx="9144000" cy="5562600"/>
          </a:xfrm>
        </p:spPr>
        <p:txBody>
          <a:bodyPr rtlCol="0">
            <a:normAutofit/>
          </a:bodyPr>
          <a:lstStyle/>
          <a:p>
            <a:pPr marL="365760" indent="-256032" eaLnBrk="1" fontAlgn="auto" hangingPunct="1">
              <a:lnSpc>
                <a:spcPct val="80000"/>
              </a:lnSpc>
              <a:spcAft>
                <a:spcPts val="0"/>
              </a:spcAft>
              <a:buFont typeface="Arial" pitchFamily="34" charset="0"/>
              <a:buNone/>
              <a:defRPr/>
            </a:pPr>
            <a:r>
              <a:rPr lang="en-US" sz="4000" dirty="0" smtClean="0"/>
              <a:t>	</a:t>
            </a:r>
            <a:endParaRPr lang="en-US" sz="9600" dirty="0" smtClean="0"/>
          </a:p>
          <a:p>
            <a:pPr marL="859536" lvl="2" eaLnBrk="1" fontAlgn="auto" hangingPunct="1">
              <a:lnSpc>
                <a:spcPct val="120000"/>
              </a:lnSpc>
              <a:spcAft>
                <a:spcPts val="0"/>
              </a:spcAft>
              <a:buFont typeface="Arial" pitchFamily="34" charset="0"/>
              <a:buNone/>
              <a:defRPr/>
            </a:pPr>
            <a:r>
              <a:rPr lang="en-US" sz="2000" dirty="0" smtClean="0"/>
              <a:t>Please remember that </a:t>
            </a:r>
            <a:r>
              <a:rPr lang="en-US" sz="2000" u="sng" dirty="0" smtClean="0"/>
              <a:t>accommodations (WIDA supports) are there to help ELLs with acquiring content knowledge in your classroom</a:t>
            </a:r>
            <a:r>
              <a:rPr lang="en-US" sz="2000" dirty="0" smtClean="0"/>
              <a:t>.</a:t>
            </a:r>
          </a:p>
          <a:p>
            <a:pPr marL="859536" lvl="2" eaLnBrk="1" fontAlgn="auto" hangingPunct="1">
              <a:lnSpc>
                <a:spcPct val="120000"/>
              </a:lnSpc>
              <a:spcAft>
                <a:spcPts val="0"/>
              </a:spcAft>
              <a:buFont typeface="Arial" pitchFamily="34" charset="0"/>
              <a:buNone/>
              <a:defRPr/>
            </a:pPr>
            <a:r>
              <a:rPr lang="en-US" sz="2000" dirty="0" smtClean="0"/>
              <a:t>  Refer to WIDA Can Do Descriptors and WIDA supports as you accommodate work for your ESOL  students. </a:t>
            </a:r>
            <a:r>
              <a:rPr lang="en-US" sz="2000" dirty="0" smtClean="0">
                <a:hlinkClick r:id="rId2"/>
              </a:rPr>
              <a:t>http://wida.us/standards/CAN_DOs/index.aspx</a:t>
            </a:r>
            <a:endParaRPr lang="en-US" sz="2000" dirty="0" smtClean="0"/>
          </a:p>
          <a:p>
            <a:pPr marL="859536" lvl="2" eaLnBrk="1" fontAlgn="auto" hangingPunct="1">
              <a:lnSpc>
                <a:spcPct val="120000"/>
              </a:lnSpc>
              <a:spcAft>
                <a:spcPts val="0"/>
              </a:spcAft>
              <a:buFont typeface="Arial" pitchFamily="34" charset="0"/>
              <a:buNone/>
              <a:defRPr/>
            </a:pPr>
            <a:endParaRPr lang="en-US" sz="2000" dirty="0" smtClean="0"/>
          </a:p>
          <a:p>
            <a:pPr marL="859536" lvl="2" eaLnBrk="1" fontAlgn="auto" hangingPunct="1">
              <a:lnSpc>
                <a:spcPct val="120000"/>
              </a:lnSpc>
              <a:spcAft>
                <a:spcPts val="0"/>
              </a:spcAft>
              <a:buFont typeface="Arial" pitchFamily="34" charset="0"/>
              <a:buNone/>
              <a:defRPr/>
            </a:pPr>
            <a:endParaRPr lang="en-US" sz="9600" dirty="0" smtClean="0">
              <a:latin typeface="Cambria Math" pitchFamily="18" charset="0"/>
              <a:ea typeface="Cambria Math" pitchFamily="18" charset="0"/>
            </a:endParaRPr>
          </a:p>
        </p:txBody>
      </p:sp>
      <p:pic>
        <p:nvPicPr>
          <p:cNvPr id="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3657601"/>
            <a:ext cx="9144000" cy="3200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chool">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school.thmx</Template>
  <TotalTime>279</TotalTime>
  <Words>1090</Words>
  <Application>Microsoft Office PowerPoint</Application>
  <PresentationFormat>On-screen Show (4:3)</PresentationFormat>
  <Paragraphs>117</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school</vt:lpstr>
      <vt:lpstr>  ESOL  Program (English for Speakers of Other Languages) in Greenwood District 50</vt:lpstr>
      <vt:lpstr>Q: Why do we need to know about ESOL?</vt:lpstr>
      <vt:lpstr>Q: Are there legal guidelines for districts working with ELLs?</vt:lpstr>
      <vt:lpstr>Q: Are there legal guidelines for districts working with ELLs? (cont.)</vt:lpstr>
      <vt:lpstr>Q: Who provides English instruction to ESOL students?</vt:lpstr>
      <vt:lpstr>Q: How are ESOL students identified?</vt:lpstr>
      <vt:lpstr>Q: How are ESOL services determined?</vt:lpstr>
      <vt:lpstr>Q: What is the ELL plan (Accommodation Plan)?</vt:lpstr>
      <vt:lpstr>Q: What is the ELL plan (Accommodation Plan)?- cont.</vt:lpstr>
      <vt:lpstr>Q: How is an ELL plan developed?</vt:lpstr>
      <vt:lpstr>Q: What standards do I use with ESOL students?</vt:lpstr>
      <vt:lpstr>Q: How does using WIDA standards look in my classroom?</vt:lpstr>
      <vt:lpstr>Q: What grades do I assign ESOL students?</vt:lpstr>
      <vt:lpstr>Q: Should we retain ESOL students?</vt:lpstr>
      <vt:lpstr>Q: Can ESOL students be referred to Programs for Exceptional Students?</vt:lpstr>
      <vt:lpstr>Remember to Document:</vt:lpstr>
      <vt:lpstr>QUESTIONS about ESOL?</vt:lpstr>
      <vt:lpstr>End of Module</vt:lpstr>
    </vt:vector>
  </TitlesOfParts>
  <Company>Greenwood School District 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ESOL Program in Greenwood District 50</dc:title>
  <dc:creator>template</dc:creator>
  <cp:lastModifiedBy>Randy Vaughn</cp:lastModifiedBy>
  <cp:revision>48</cp:revision>
  <dcterms:created xsi:type="dcterms:W3CDTF">2011-09-30T13:15:45Z</dcterms:created>
  <dcterms:modified xsi:type="dcterms:W3CDTF">2015-08-05T19:19:22Z</dcterms:modified>
</cp:coreProperties>
</file>