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38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355800"/>
    <a:srgbClr val="7DD7FF"/>
    <a:srgbClr val="57D3FF"/>
    <a:srgbClr val="1D94AD"/>
    <a:srgbClr val="0033CC"/>
    <a:srgbClr val="FFCC00"/>
    <a:srgbClr val="FFE7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5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5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5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fld id="{0FFE0243-3E37-4A8E-9C40-4AB059B4A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6410DA-114D-4A47-8BB3-2BA99005CB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C68286-8BE3-47C9-BB8E-9686321A2C4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C9AB9C-2973-4C78-B640-C4FA55EE25B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9540A5-C770-4499-93A8-1EAAB127DE63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84E78C-BC74-4941-B6D2-CB1CEE98D78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1431" tIns="45716" rIns="91431" bIns="4571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91C21F-DC74-480F-B7AF-A98EC209E181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31D4EA-0F9D-4494-8C61-6F9292C3488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E6C96F-7A12-4DC4-ABC5-5B8C6E29528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479B03-E6D0-418C-82D6-12E689BF54D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1EDEC9-292A-4F40-ADF6-C320B54E52DE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AA4669-D57C-448E-AFEF-C25AE3910654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1431" tIns="45716" rIns="91431" bIns="4571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E76845-35FC-42FD-A3EB-F21E081CC3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AA17CE-F516-41E5-AA65-737BF862D40C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25EB7D-527A-4CA7-8DD6-4E102E777AD7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466C66-06EE-4BF9-A182-AA76DFCD06CA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EE33AC-FF0D-4C46-B8B6-CE90BA83C714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6F857F-3593-4913-B1C0-8FDA7EE39724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70FC53-6AC2-4587-B557-6D515E980BD0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03C9AF-85F4-4738-9355-AA1F6C98E187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451B42-072E-4878-85D9-9EB996843749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B2F30A-03F0-4B73-802B-9C39F262D2E5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32BA5F-6441-41C2-BD81-2ECAEA68F1DA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E7F917-DA9A-4AE9-B29D-687EA509B43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019485-B8BF-4C4F-BAC9-3B00DC72D61E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962482-73CE-4AFE-B621-0E36B5FCCB83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F914F0-F29E-4A4C-A717-600C9A0F95A2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736AA6-9B90-4137-B030-086C69684C9B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6D959D-1517-48F8-BB7B-84221409A024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CEB25F-1B83-4B47-9868-7F550E565C72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10B63C-22FF-4764-81D6-5FCB02739218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3110BA-8694-450B-9A81-DC6C86F3310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E7F8DB-B51E-4B0C-906D-A19525AB6F4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722131-D6EA-415A-8080-CD785DD991B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DC8B33-647B-47EF-95AD-187314E64F1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ADCEB4-6389-41C4-8B82-3CCAA801E10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355878-DB9A-48EA-9D23-32F9037ED1A4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8AE10-4707-4C07-8DD9-26F78C20F4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416A79-70BC-4E5F-BB48-E7EF01FE49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4F99B7-0E10-4F46-BBA7-F16F8F5E61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B981C4-19CA-4A6A-BAA0-9E477DF91C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AC6B6-1D6F-48DF-A447-38BAB5D58F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F6FD7-F84D-4602-B044-D894B520F4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B0780C-4DA5-46FB-A8A9-849708B6BE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540094-5DFD-435B-8D77-B2A361E4F3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51046F-A047-43EF-8F53-0E9583C445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D58A6-5657-4B32-8BCE-8E38486D3E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375AACAF-000D-4523-A083-395B1DBE9E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FFE29452-DA9C-41EB-B2D7-BB3DBDF4E8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asn.org/" TargetMode="External"/><Relationship Id="rId4" Type="http://schemas.openxmlformats.org/officeDocument/2006/relationships/hyperlink" Target="http://www.osha.gov/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gwd50.org/Page/183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609600"/>
            <a:ext cx="6629400" cy="3200400"/>
          </a:xfrm>
        </p:spPr>
        <p:txBody>
          <a:bodyPr/>
          <a:lstStyle/>
          <a:p>
            <a:pPr algn="l">
              <a:defRPr/>
            </a:pPr>
            <a:r>
              <a:rPr lang="en-US" dirty="0" smtClean="0">
                <a:latin typeface="Arial" charset="0"/>
              </a:rPr>
              <a:t>Greenwood School 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District 50</a:t>
            </a:r>
            <a:br>
              <a:rPr lang="en-US" dirty="0" smtClean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/>
            </a:r>
            <a:br>
              <a:rPr lang="en-US" sz="1800" dirty="0" smtClean="0">
                <a:latin typeface="Arial" charset="0"/>
              </a:rPr>
            </a:br>
            <a:r>
              <a:rPr lang="en-US" sz="4800" dirty="0" smtClean="0">
                <a:latin typeface="Arial" charset="0"/>
              </a:rPr>
              <a:t>OSHA UPDATE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81400"/>
            <a:ext cx="7391400" cy="1219200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6000" dirty="0" smtClean="0">
                <a:latin typeface="Arial" charset="0"/>
              </a:rPr>
              <a:t>2015</a:t>
            </a:r>
          </a:p>
          <a:p>
            <a:pPr algn="ctr">
              <a:lnSpc>
                <a:spcPct val="80000"/>
              </a:lnSpc>
              <a:defRPr/>
            </a:pPr>
            <a:endParaRPr lang="en-US" sz="1200" dirty="0" smtClean="0">
              <a:latin typeface="Arial" charset="0"/>
            </a:endParaRPr>
          </a:p>
          <a:p>
            <a:pPr algn="ctr">
              <a:lnSpc>
                <a:spcPct val="80000"/>
              </a:lnSpc>
              <a:defRPr/>
            </a:pPr>
            <a:endParaRPr lang="en-US" sz="1200" dirty="0" smtClean="0">
              <a:latin typeface="Arial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en-US" sz="3600" dirty="0" smtClean="0">
                <a:latin typeface="Arial" charset="0"/>
              </a:rPr>
              <a:t>BLOODBORNE  PATHOGENS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534400" cy="1219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smtClean="0"/>
              <a:t> </a:t>
            </a:r>
            <a:r>
              <a:rPr lang="en-US" sz="2800" smtClean="0">
                <a:latin typeface="Arial" charset="0"/>
              </a:rPr>
              <a:t>Greenwood School District 50 has determined the following job categories to be “at risk” for occupational exposure: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905000"/>
            <a:ext cx="4114800" cy="464820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Athletic Directors, Trainers, and Coaches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Bus Drivers and Monitors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Case Managers</a:t>
            </a:r>
          </a:p>
          <a:p>
            <a:pPr>
              <a:lnSpc>
                <a:spcPct val="135000"/>
              </a:lnSpc>
              <a:defRPr/>
            </a:pPr>
            <a:r>
              <a:rPr lang="en-US" sz="2200" smtClean="0">
                <a:latin typeface="Arial" charset="0"/>
              </a:rPr>
              <a:t>Custodians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First Responders  </a:t>
            </a:r>
            <a:r>
              <a:rPr lang="en-US" sz="1600" smtClean="0">
                <a:latin typeface="Arial" charset="0"/>
              </a:rPr>
              <a:t>(Those who are assigned to provide coverage in the school’s Health Room)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Guidance Counselors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Maintenance Personnel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School Nurses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School Psychologists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Speech Therapists</a:t>
            </a:r>
          </a:p>
        </p:txBody>
      </p:sp>
      <p:sp>
        <p:nvSpPr>
          <p:cNvPr id="30413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495800" y="1905000"/>
            <a:ext cx="4419600" cy="4724400"/>
          </a:xfrm>
        </p:spPr>
        <p:txBody>
          <a:bodyPr>
            <a:normAutofit/>
          </a:bodyPr>
          <a:lstStyle/>
          <a:p>
            <a:pPr>
              <a:lnSpc>
                <a:spcPct val="135000"/>
              </a:lnSpc>
              <a:defRPr/>
            </a:pPr>
            <a:r>
              <a:rPr lang="en-US" sz="2200" dirty="0" smtClean="0">
                <a:latin typeface="Arial" charset="0"/>
              </a:rPr>
              <a:t>Code Blue Team members</a:t>
            </a:r>
          </a:p>
          <a:p>
            <a:pPr>
              <a:lnSpc>
                <a:spcPct val="90000"/>
              </a:lnSpc>
              <a:defRPr/>
            </a:pPr>
            <a:r>
              <a:rPr lang="en-US" sz="2200" dirty="0" smtClean="0">
                <a:latin typeface="Arial" charset="0"/>
              </a:rPr>
              <a:t>PE Teachers &amp; Assistants</a:t>
            </a:r>
          </a:p>
          <a:p>
            <a:pPr>
              <a:lnSpc>
                <a:spcPct val="90000"/>
              </a:lnSpc>
              <a:defRPr/>
            </a:pPr>
            <a:r>
              <a:rPr lang="en-US" sz="2200" dirty="0" smtClean="0">
                <a:latin typeface="Arial" charset="0"/>
              </a:rPr>
              <a:t>Principals</a:t>
            </a:r>
          </a:p>
          <a:p>
            <a:pPr>
              <a:lnSpc>
                <a:spcPct val="90000"/>
              </a:lnSpc>
              <a:defRPr/>
            </a:pPr>
            <a:r>
              <a:rPr lang="en-US" sz="2200" dirty="0" smtClean="0">
                <a:latin typeface="Arial" charset="0"/>
              </a:rPr>
              <a:t>Assistant Principals</a:t>
            </a:r>
          </a:p>
          <a:p>
            <a:pPr>
              <a:lnSpc>
                <a:spcPct val="90000"/>
              </a:lnSpc>
              <a:defRPr/>
            </a:pPr>
            <a:r>
              <a:rPr lang="en-US" sz="2200" dirty="0" smtClean="0">
                <a:latin typeface="Arial" charset="0"/>
              </a:rPr>
              <a:t>School Administrators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1800" dirty="0" smtClean="0">
                <a:latin typeface="Arial" charset="0"/>
              </a:rPr>
              <a:t>(if involved with discipline)</a:t>
            </a:r>
          </a:p>
          <a:p>
            <a:pPr>
              <a:lnSpc>
                <a:spcPct val="90000"/>
              </a:lnSpc>
              <a:defRPr/>
            </a:pPr>
            <a:r>
              <a:rPr lang="en-US" sz="2200" dirty="0" smtClean="0">
                <a:latin typeface="Arial" charset="0"/>
              </a:rPr>
              <a:t>Health Occupations Instructors</a:t>
            </a:r>
          </a:p>
          <a:p>
            <a:pPr>
              <a:lnSpc>
                <a:spcPct val="90000"/>
              </a:lnSpc>
              <a:defRPr/>
            </a:pPr>
            <a:r>
              <a:rPr lang="en-US" sz="2200" dirty="0" smtClean="0">
                <a:latin typeface="Arial" charset="0"/>
              </a:rPr>
              <a:t>Special Education Teachers of EMD, TMD, PMD, ED and their assistants</a:t>
            </a:r>
          </a:p>
          <a:p>
            <a:pPr>
              <a:lnSpc>
                <a:spcPct val="90000"/>
              </a:lnSpc>
              <a:defRPr/>
            </a:pPr>
            <a:r>
              <a:rPr lang="en-US" sz="2200" dirty="0" smtClean="0">
                <a:latin typeface="Arial" charset="0"/>
              </a:rPr>
              <a:t>Technology </a:t>
            </a:r>
            <a:r>
              <a:rPr lang="en-US" sz="2200" dirty="0" smtClean="0">
                <a:latin typeface="Arial" charset="0"/>
              </a:rPr>
              <a:t>Center </a:t>
            </a:r>
            <a:r>
              <a:rPr lang="en-US" sz="2200" dirty="0" smtClean="0">
                <a:latin typeface="Arial" charset="0"/>
              </a:rPr>
              <a:t>Teachers working with potentially dangerous machinery</a:t>
            </a:r>
          </a:p>
          <a:p>
            <a:pPr>
              <a:lnSpc>
                <a:spcPct val="90000"/>
              </a:lnSpc>
              <a:defRPr/>
            </a:pPr>
            <a:endParaRPr lang="en-US" sz="2200" dirty="0" smtClean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endParaRPr lang="en-US" sz="1800" dirty="0" smtClean="0">
              <a:latin typeface="Arial" charset="0"/>
            </a:endParaRPr>
          </a:p>
        </p:txBody>
      </p:sp>
    </p:spTree>
  </p:cSld>
  <p:clrMapOvr>
    <a:masterClrMapping/>
  </p:clrMapOvr>
  <p:transition>
    <p:cut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620000" cy="1066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smtClean="0">
                <a:latin typeface="Arial" charset="0"/>
              </a:rPr>
              <a:t>Greenwood School District 50 has determined the following job categories to have some potential for occupational exposure: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8915400" cy="4343400"/>
          </a:xfrm>
        </p:spPr>
        <p:txBody>
          <a:bodyPr/>
          <a:lstStyle/>
          <a:p>
            <a:pPr>
              <a:lnSpc>
                <a:spcPct val="135000"/>
              </a:lnSpc>
              <a:defRPr/>
            </a:pPr>
            <a:r>
              <a:rPr lang="en-US" smtClean="0">
                <a:latin typeface="Arial" charset="0"/>
              </a:rPr>
              <a:t>Shadow positions </a:t>
            </a:r>
            <a:r>
              <a:rPr lang="en-US" sz="2000" smtClean="0">
                <a:latin typeface="Arial" charset="0"/>
              </a:rPr>
              <a:t>(assigned to work with particular students)</a:t>
            </a:r>
          </a:p>
          <a:p>
            <a:pPr>
              <a:lnSpc>
                <a:spcPct val="135000"/>
              </a:lnSpc>
              <a:defRPr/>
            </a:pPr>
            <a:r>
              <a:rPr lang="en-US" smtClean="0">
                <a:latin typeface="Arial" charset="0"/>
              </a:rPr>
              <a:t>Art Teachers </a:t>
            </a:r>
            <a:r>
              <a:rPr lang="en-US" sz="2000" smtClean="0">
                <a:latin typeface="Arial" charset="0"/>
              </a:rPr>
              <a:t>(who work with sharps such as sewing needles)</a:t>
            </a:r>
          </a:p>
          <a:p>
            <a:pPr>
              <a:lnSpc>
                <a:spcPct val="135000"/>
              </a:lnSpc>
              <a:defRPr/>
            </a:pPr>
            <a:r>
              <a:rPr lang="en-US" smtClean="0">
                <a:latin typeface="Arial" charset="0"/>
              </a:rPr>
              <a:t>School Secretary </a:t>
            </a:r>
            <a:r>
              <a:rPr lang="en-US" sz="2000" smtClean="0">
                <a:latin typeface="Arial" charset="0"/>
              </a:rPr>
              <a:t>(who provides coverage for the Health Room)</a:t>
            </a:r>
          </a:p>
          <a:p>
            <a:pPr>
              <a:lnSpc>
                <a:spcPct val="135000"/>
              </a:lnSpc>
              <a:defRPr/>
            </a:pPr>
            <a:r>
              <a:rPr lang="en-US" smtClean="0">
                <a:latin typeface="Arial" charset="0"/>
              </a:rPr>
              <a:t>Biology/Chemistry Lab Teachers </a:t>
            </a:r>
            <a:r>
              <a:rPr lang="en-US" sz="2000" smtClean="0">
                <a:latin typeface="Arial" charset="0"/>
              </a:rPr>
              <a:t>(who work with sharps such as scalpels)</a:t>
            </a:r>
          </a:p>
          <a:p>
            <a:pPr>
              <a:lnSpc>
                <a:spcPct val="135000"/>
              </a:lnSpc>
              <a:defRPr/>
            </a:pPr>
            <a:r>
              <a:rPr lang="en-US" smtClean="0">
                <a:latin typeface="Arial" charset="0"/>
              </a:rPr>
              <a:t>Teachers of BIC or ISS</a:t>
            </a:r>
          </a:p>
          <a:p>
            <a:pPr>
              <a:defRPr/>
            </a:pPr>
            <a:endParaRPr lang="en-US" sz="20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smtClean="0">
                <a:latin typeface="Arial" charset="0"/>
              </a:rPr>
              <a:t>EXPOSURE CONTROL PLAN</a:t>
            </a:r>
            <a:r>
              <a:rPr lang="en-US" smtClean="0">
                <a:latin typeface="Arial" charset="0"/>
              </a:rPr>
              <a:t>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is written to: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2117725"/>
            <a:ext cx="7391400" cy="42830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smtClean="0">
                <a:latin typeface="Arial" charset="0"/>
              </a:rPr>
              <a:t>MINIMIZE exposure to blood or other potentially infectious materials (OPIM)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smtClean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smtClean="0">
                <a:latin typeface="Arial" charset="0"/>
              </a:rPr>
              <a:t>MANAGE exposures properly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smtClean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smtClean="0">
                <a:latin typeface="Arial" charset="0"/>
              </a:rPr>
              <a:t>DESCRIBE engineering and work practice controls which reduce risk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smtClean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smtClean="0">
                <a:latin typeface="Arial" charset="0"/>
              </a:rPr>
              <a:t>PROVIDE information on the types, proper use, location, removal, handling, decontamination and disposal of personal protective equipment.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543800" cy="1524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smtClean="0">
                <a:latin typeface="Arial" charset="0"/>
              </a:rPr>
              <a:t>REVIEW TERMS THAT ARE LOCATED IN THE ECP</a:t>
            </a:r>
            <a:br>
              <a:rPr lang="en-US" sz="4000" smtClean="0">
                <a:latin typeface="Arial" charset="0"/>
              </a:rPr>
            </a:br>
            <a:endParaRPr lang="en-US" sz="4000" smtClean="0">
              <a:latin typeface="Arial" charset="0"/>
            </a:endParaRPr>
          </a:p>
        </p:txBody>
      </p:sp>
      <p:sp>
        <p:nvSpPr>
          <p:cNvPr id="31027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057400"/>
            <a:ext cx="8001000" cy="4038600"/>
          </a:xfrm>
        </p:spPr>
        <p:txBody>
          <a:bodyPr/>
          <a:lstStyle/>
          <a:p>
            <a:pPr>
              <a:lnSpc>
                <a:spcPct val="130000"/>
              </a:lnSpc>
              <a:defRPr/>
            </a:pPr>
            <a:r>
              <a:rPr lang="en-US" sz="2400" smtClean="0">
                <a:latin typeface="Arial" charset="0"/>
              </a:rPr>
              <a:t>STANDARD PRECAUTIONS</a:t>
            </a:r>
          </a:p>
          <a:p>
            <a:pPr>
              <a:lnSpc>
                <a:spcPct val="130000"/>
              </a:lnSpc>
              <a:defRPr/>
            </a:pPr>
            <a:r>
              <a:rPr lang="en-US" sz="2400" smtClean="0">
                <a:latin typeface="Arial" charset="0"/>
              </a:rPr>
              <a:t>AT-RISK EMPLOYEES</a:t>
            </a:r>
          </a:p>
          <a:p>
            <a:pPr>
              <a:lnSpc>
                <a:spcPct val="130000"/>
              </a:lnSpc>
              <a:defRPr/>
            </a:pPr>
            <a:r>
              <a:rPr lang="en-US" sz="2400" smtClean="0">
                <a:latin typeface="Arial" charset="0"/>
              </a:rPr>
              <a:t>PPE	</a:t>
            </a:r>
          </a:p>
          <a:p>
            <a:pPr>
              <a:lnSpc>
                <a:spcPct val="130000"/>
              </a:lnSpc>
              <a:defRPr/>
            </a:pPr>
            <a:r>
              <a:rPr lang="en-US" sz="2400" smtClean="0">
                <a:latin typeface="Arial" charset="0"/>
              </a:rPr>
              <a:t>WORK PRACTICE CONTROLS</a:t>
            </a:r>
          </a:p>
          <a:p>
            <a:pPr>
              <a:lnSpc>
                <a:spcPct val="130000"/>
              </a:lnSpc>
              <a:defRPr/>
            </a:pPr>
            <a:r>
              <a:rPr lang="en-US" sz="2400" smtClean="0">
                <a:latin typeface="Arial" charset="0"/>
              </a:rPr>
              <a:t>ENGINEERING CONTROLS</a:t>
            </a:r>
          </a:p>
          <a:p>
            <a:pPr>
              <a:lnSpc>
                <a:spcPct val="130000"/>
              </a:lnSpc>
              <a:defRPr/>
            </a:pPr>
            <a:r>
              <a:rPr lang="en-US" sz="2400" smtClean="0">
                <a:latin typeface="Arial" charset="0"/>
              </a:rPr>
              <a:t>OPIM – Other Potentially Infectious Material</a:t>
            </a:r>
          </a:p>
          <a:p>
            <a:pPr>
              <a:lnSpc>
                <a:spcPct val="130000"/>
              </a:lnSpc>
              <a:defRPr/>
            </a:pPr>
            <a:r>
              <a:rPr lang="en-US" sz="2400" smtClean="0">
                <a:latin typeface="Arial" charset="0"/>
              </a:rPr>
              <a:t> PEP – Post-Exposure Prophylaxis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82000" cy="1219200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Arial" charset="0"/>
              </a:rPr>
              <a:t>STANDARD PRECAUTIONS</a:t>
            </a:r>
          </a:p>
        </p:txBody>
      </p:sp>
      <p:sp>
        <p:nvSpPr>
          <p:cNvPr id="312324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1641475"/>
            <a:ext cx="8077200" cy="4454525"/>
          </a:xfrm>
        </p:spPr>
        <p:txBody>
          <a:bodyPr/>
          <a:lstStyle/>
          <a:p>
            <a:pPr>
              <a:defRPr/>
            </a:pPr>
            <a:endParaRPr lang="en-US" sz="4000" smtClean="0">
              <a:latin typeface="Arial" charset="0"/>
            </a:endParaRPr>
          </a:p>
          <a:p>
            <a:pPr>
              <a:defRPr/>
            </a:pPr>
            <a:r>
              <a:rPr lang="en-US" sz="4000" smtClean="0">
                <a:latin typeface="Arial" charset="0"/>
              </a:rPr>
              <a:t>TREAT ALL BLOOD AND BODY FLUIDS AS IF THEY ARE KNOWN TO BE INFECTIOUS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455738" y="1397000"/>
          <a:ext cx="6234112" cy="4064000"/>
        </p:xfrm>
        <a:graphic>
          <a:graphicData uri="http://schemas.openxmlformats.org/presentationml/2006/ole">
            <p:oleObj spid="_x0000_s1026" name="Document" r:id="rId4" imgW="6233040" imgH="4064040" progId="Word.Document.8">
              <p:embed/>
            </p:oleObj>
          </a:graphicData>
        </a:graphic>
      </p:graphicFrame>
    </p:spTree>
  </p:cSld>
  <p:clrMapOvr>
    <a:masterClrMapping/>
  </p:clrMapOvr>
  <p:transition>
    <p:cut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219200"/>
          </a:xfrm>
        </p:spPr>
        <p:txBody>
          <a:bodyPr/>
          <a:lstStyle/>
          <a:p>
            <a:pPr>
              <a:defRPr/>
            </a:pPr>
            <a:r>
              <a:rPr lang="en-US" sz="4800" smtClean="0">
                <a:latin typeface="Arial" charset="0"/>
              </a:rPr>
              <a:t>AT-RISK EMPLOYEES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057400"/>
            <a:ext cx="8305800" cy="4454525"/>
          </a:xfrm>
        </p:spPr>
        <p:txBody>
          <a:bodyPr/>
          <a:lstStyle/>
          <a:p>
            <a:pPr algn="ctr">
              <a:defRPr/>
            </a:pPr>
            <a:r>
              <a:rPr lang="en-US" sz="4000" smtClean="0">
                <a:latin typeface="Arial" charset="0"/>
                <a:cs typeface="Arial" charset="0"/>
              </a:rPr>
              <a:t> THOSE EMPLOYEES WHO,  BY   NATURE OF THEIR TASKS HAVE THE POTENTIAL TO BE EXPOSED TO BLOOD, BODY FLUIDS, OR OTHER POTENTIALLY INFECTIOUS MATERIALS.</a:t>
            </a:r>
            <a:endParaRPr lang="en-US" sz="4000" smtClean="0">
              <a:latin typeface="Arial" charset="0"/>
              <a:cs typeface="Times New Roman" pitchFamily="18" charset="0"/>
            </a:endParaRPr>
          </a:p>
          <a:p>
            <a:pPr>
              <a:defRPr/>
            </a:pPr>
            <a:endParaRPr lang="en-US" sz="40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305800" cy="914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 smtClean="0">
                <a:latin typeface="Arial" charset="0"/>
              </a:rPr>
              <a:t>PPE  =</a:t>
            </a:r>
            <a:br>
              <a:rPr lang="en-US" sz="3600" dirty="0" smtClean="0">
                <a:latin typeface="Arial" charset="0"/>
              </a:rPr>
            </a:br>
            <a:r>
              <a:rPr lang="en-US" sz="3600" dirty="0" smtClean="0">
                <a:latin typeface="Arial" charset="0"/>
              </a:rPr>
              <a:t>PERSONAL PROTECTIVE EQUIPMENT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41475"/>
            <a:ext cx="7772400" cy="4835525"/>
          </a:xfrm>
        </p:spPr>
        <p:txBody>
          <a:bodyPr/>
          <a:lstStyle/>
          <a:p>
            <a:pPr>
              <a:defRPr/>
            </a:pPr>
            <a:endParaRPr lang="en-US" dirty="0" smtClean="0">
              <a:latin typeface="Arial" charset="0"/>
            </a:endParaRPr>
          </a:p>
          <a:p>
            <a:pPr>
              <a:defRPr/>
            </a:pPr>
            <a:r>
              <a:rPr lang="en-US" dirty="0" smtClean="0">
                <a:latin typeface="Arial" charset="0"/>
              </a:rPr>
              <a:t>GLOVES</a:t>
            </a:r>
          </a:p>
          <a:p>
            <a:pPr>
              <a:defRPr/>
            </a:pPr>
            <a:r>
              <a:rPr lang="en-US" dirty="0" smtClean="0">
                <a:latin typeface="Arial" charset="0"/>
              </a:rPr>
              <a:t>MASKS</a:t>
            </a:r>
          </a:p>
          <a:p>
            <a:pPr>
              <a:defRPr/>
            </a:pPr>
            <a:r>
              <a:rPr lang="en-US" dirty="0" smtClean="0">
                <a:latin typeface="Arial" charset="0"/>
              </a:rPr>
              <a:t>EYE PROTECTION</a:t>
            </a:r>
          </a:p>
          <a:p>
            <a:pPr>
              <a:defRPr/>
            </a:pPr>
            <a:r>
              <a:rPr lang="en-US" dirty="0" smtClean="0">
                <a:latin typeface="Arial" charset="0"/>
              </a:rPr>
              <a:t>FACE SHIELDS	</a:t>
            </a:r>
          </a:p>
          <a:p>
            <a:pPr>
              <a:defRPr/>
            </a:pPr>
            <a:r>
              <a:rPr lang="en-US" dirty="0" smtClean="0">
                <a:latin typeface="Arial" charset="0"/>
              </a:rPr>
              <a:t>RESPIRATORS</a:t>
            </a:r>
          </a:p>
          <a:p>
            <a:pPr>
              <a:defRPr/>
            </a:pPr>
            <a:r>
              <a:rPr lang="en-US" dirty="0" smtClean="0">
                <a:latin typeface="Arial" charset="0"/>
              </a:rPr>
              <a:t>GOWNS, APRONS, LAB COAT</a:t>
            </a:r>
          </a:p>
        </p:txBody>
      </p:sp>
    </p:spTree>
  </p:cSld>
  <p:clrMapOvr>
    <a:masterClrMapping/>
  </p:clrMapOvr>
  <p:transition>
    <p:cut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800" smtClean="0">
                <a:latin typeface="Arial" charset="0"/>
              </a:rPr>
              <a:t>WORK PRACTICE CONTROLS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41475"/>
            <a:ext cx="7772400" cy="4987925"/>
          </a:xfrm>
        </p:spPr>
        <p:txBody>
          <a:bodyPr/>
          <a:lstStyle/>
          <a:p>
            <a:pPr>
              <a:defRPr/>
            </a:pPr>
            <a:endParaRPr lang="en-US" sz="1400" smtClean="0">
              <a:latin typeface="Arial" charset="0"/>
            </a:endParaRPr>
          </a:p>
          <a:p>
            <a:pPr>
              <a:defRPr/>
            </a:pPr>
            <a:r>
              <a:rPr lang="en-US" sz="2800" smtClean="0">
                <a:latin typeface="Arial" charset="0"/>
              </a:rPr>
              <a:t>HAND WASHING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600" smtClean="0">
                <a:latin typeface="Arial" charset="0"/>
              </a:rPr>
              <a:t>	</a:t>
            </a:r>
          </a:p>
          <a:p>
            <a:pPr>
              <a:defRPr/>
            </a:pPr>
            <a:r>
              <a:rPr lang="en-US" sz="2800" smtClean="0">
                <a:latin typeface="Arial" charset="0"/>
              </a:rPr>
              <a:t>PROPER USE OF SHARPS CONTAINERS</a:t>
            </a:r>
          </a:p>
          <a:p>
            <a:pPr>
              <a:buFont typeface="Wingdings" pitchFamily="2" charset="2"/>
              <a:buNone/>
              <a:defRPr/>
            </a:pPr>
            <a:endParaRPr lang="en-US" sz="1600" smtClean="0">
              <a:latin typeface="Arial" charset="0"/>
            </a:endParaRPr>
          </a:p>
          <a:p>
            <a:pPr>
              <a:defRPr/>
            </a:pPr>
            <a:r>
              <a:rPr lang="en-US" sz="2800" smtClean="0">
                <a:latin typeface="Arial" charset="0"/>
              </a:rPr>
              <a:t>STORAGE AND HANDLING OF CONTAMINATED EQUIPMENT	</a:t>
            </a:r>
          </a:p>
          <a:p>
            <a:pPr>
              <a:buFont typeface="Wingdings" pitchFamily="2" charset="2"/>
              <a:buNone/>
              <a:defRPr/>
            </a:pPr>
            <a:endParaRPr lang="en-US" sz="1600" smtClean="0">
              <a:latin typeface="Arial" charset="0"/>
            </a:endParaRPr>
          </a:p>
          <a:p>
            <a:pPr>
              <a:defRPr/>
            </a:pPr>
            <a:r>
              <a:rPr lang="en-US" sz="2800" smtClean="0">
                <a:latin typeface="Arial" charset="0"/>
              </a:rPr>
              <a:t>NO EATING, DRINKING, SMOKING, HANDLING CONTACT LENSES AND APPLYING MAKE-UP IN WORK AREAS</a:t>
            </a:r>
          </a:p>
        </p:txBody>
      </p:sp>
    </p:spTree>
  </p:cSld>
  <p:clrMapOvr>
    <a:masterClrMapping/>
  </p:clrMapOvr>
  <p:transition>
    <p:cut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5" name="Rectangle 3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7010400" cy="1219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>
                <a:latin typeface="Arial" charset="0"/>
              </a:rPr>
              <a:t>ENGINEERING CONTROLS</a:t>
            </a:r>
          </a:p>
        </p:txBody>
      </p:sp>
      <p:sp>
        <p:nvSpPr>
          <p:cNvPr id="320514" name="Rectangle 2"/>
          <p:cNvSpPr>
            <a:spLocks noGrp="1" noChangeArrowheads="1"/>
          </p:cNvSpPr>
          <p:nvPr>
            <p:ph idx="1"/>
          </p:nvPr>
        </p:nvSpPr>
        <p:spPr>
          <a:xfrm>
            <a:off x="1295400" y="1905000"/>
            <a:ext cx="7162800" cy="4648200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Arial" charset="0"/>
              </a:rPr>
              <a:t>RESPIRATOR</a:t>
            </a:r>
          </a:p>
          <a:p>
            <a:pPr lvl="2">
              <a:defRPr/>
            </a:pPr>
            <a:endParaRPr lang="en-US" sz="1400" smtClean="0">
              <a:latin typeface="Arial" charset="0"/>
            </a:endParaRPr>
          </a:p>
          <a:p>
            <a:pPr>
              <a:defRPr/>
            </a:pPr>
            <a:r>
              <a:rPr lang="en-US" smtClean="0">
                <a:latin typeface="Arial" charset="0"/>
              </a:rPr>
              <a:t>MEDICAL SAFETY DEVICES</a:t>
            </a:r>
          </a:p>
          <a:p>
            <a:pPr>
              <a:defRPr/>
            </a:pPr>
            <a:endParaRPr lang="en-US" sz="1400" smtClean="0">
              <a:latin typeface="Arial" charset="0"/>
            </a:endParaRPr>
          </a:p>
          <a:p>
            <a:pPr>
              <a:defRPr/>
            </a:pPr>
            <a:r>
              <a:rPr lang="en-US" smtClean="0">
                <a:latin typeface="Arial" charset="0"/>
              </a:rPr>
              <a:t>SHARPS CONTAINERS</a:t>
            </a:r>
          </a:p>
          <a:p>
            <a:pPr>
              <a:defRPr/>
            </a:pPr>
            <a:endParaRPr lang="en-US" sz="1400" smtClean="0">
              <a:latin typeface="Arial" charset="0"/>
            </a:endParaRPr>
          </a:p>
          <a:p>
            <a:pPr>
              <a:defRPr/>
            </a:pPr>
            <a:r>
              <a:rPr lang="en-US" smtClean="0">
                <a:latin typeface="Arial" charset="0"/>
              </a:rPr>
              <a:t>DISINTEGRATOR PLUS---MAY BE PROVIDED BY STUDENT</a:t>
            </a:r>
          </a:p>
          <a:p>
            <a:pPr>
              <a:buFont typeface="Wingdings" pitchFamily="2" charset="2"/>
              <a:buNone/>
              <a:defRPr/>
            </a:pPr>
            <a:endParaRPr lang="en-US" sz="3600" smtClean="0">
              <a:latin typeface="Arial" charset="0"/>
            </a:endParaRPr>
          </a:p>
        </p:txBody>
      </p:sp>
    </p:spTree>
  </p:cSld>
  <p:clrMapOvr>
    <a:masterClrMapping/>
  </p:clrMapOvr>
  <p:transition>
    <p:cut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8077200" cy="1295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>
                <a:latin typeface="Arial" charset="0"/>
              </a:rPr>
              <a:t>OPIM = </a:t>
            </a:r>
            <a:r>
              <a:rPr lang="en-US" sz="3600" smtClean="0">
                <a:latin typeface="Arial" charset="0"/>
              </a:rPr>
              <a:t>OTHER POTENTIALLY INFECTIOUS MATERIAL</a:t>
            </a:r>
            <a:r>
              <a:rPr lang="en-US" sz="4000" smtClean="0"/>
              <a:t>        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667000"/>
            <a:ext cx="8077200" cy="403860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n-US" sz="4800" smtClean="0"/>
              <a:t> </a:t>
            </a:r>
            <a:r>
              <a:rPr lang="en-US" sz="3600" smtClean="0">
                <a:latin typeface="Arial" charset="0"/>
              </a:rPr>
              <a:t>ANY BODY FLUID THAT IS GROSSLY CONTAMINATED WITH BLOOD OR ANY INTERNAL BODY CAVITY FLUID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95563" y="485775"/>
            <a:ext cx="5291137" cy="7334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6000" smtClean="0">
                <a:latin typeface="Arial" charset="0"/>
              </a:rPr>
              <a:t>TOPICS	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641475"/>
            <a:ext cx="7162800" cy="4530725"/>
          </a:xfrm>
        </p:spPr>
        <p:txBody>
          <a:bodyPr/>
          <a:lstStyle/>
          <a:p>
            <a:pPr>
              <a:lnSpc>
                <a:spcPct val="125000"/>
              </a:lnSpc>
              <a:defRPr/>
            </a:pPr>
            <a:r>
              <a:rPr lang="en-US" sz="2800" b="1" smtClean="0">
                <a:latin typeface="Arial" charset="0"/>
              </a:rPr>
              <a:t>OSHA</a:t>
            </a:r>
          </a:p>
          <a:p>
            <a:pPr>
              <a:lnSpc>
                <a:spcPct val="125000"/>
              </a:lnSpc>
              <a:defRPr/>
            </a:pPr>
            <a:r>
              <a:rPr lang="en-US" sz="2800" b="1" smtClean="0">
                <a:latin typeface="Arial" charset="0"/>
              </a:rPr>
              <a:t>TERMS</a:t>
            </a:r>
          </a:p>
          <a:p>
            <a:pPr>
              <a:lnSpc>
                <a:spcPct val="125000"/>
              </a:lnSpc>
              <a:defRPr/>
            </a:pPr>
            <a:r>
              <a:rPr lang="en-US" sz="2800" b="1" smtClean="0">
                <a:latin typeface="Arial" charset="0"/>
              </a:rPr>
              <a:t>UPDATES	</a:t>
            </a:r>
          </a:p>
          <a:p>
            <a:pPr>
              <a:lnSpc>
                <a:spcPct val="125000"/>
              </a:lnSpc>
              <a:defRPr/>
            </a:pPr>
            <a:r>
              <a:rPr lang="en-US" sz="2800" b="1" smtClean="0">
                <a:latin typeface="Arial" charset="0"/>
              </a:rPr>
              <a:t>HEPATITIS B</a:t>
            </a:r>
          </a:p>
          <a:p>
            <a:pPr>
              <a:lnSpc>
                <a:spcPct val="125000"/>
              </a:lnSpc>
              <a:defRPr/>
            </a:pPr>
            <a:r>
              <a:rPr lang="en-US" sz="2800" b="1" smtClean="0">
                <a:latin typeface="Arial" charset="0"/>
              </a:rPr>
              <a:t>HEPATITIS C</a:t>
            </a:r>
          </a:p>
          <a:p>
            <a:pPr>
              <a:lnSpc>
                <a:spcPct val="125000"/>
              </a:lnSpc>
              <a:defRPr/>
            </a:pPr>
            <a:r>
              <a:rPr lang="en-US" sz="2800" b="1" smtClean="0">
                <a:latin typeface="Arial" charset="0"/>
              </a:rPr>
              <a:t>HIV	</a:t>
            </a:r>
          </a:p>
          <a:p>
            <a:pPr>
              <a:lnSpc>
                <a:spcPct val="125000"/>
              </a:lnSpc>
              <a:defRPr/>
            </a:pPr>
            <a:r>
              <a:rPr lang="en-US" sz="2800" b="1" smtClean="0">
                <a:latin typeface="Arial" charset="0"/>
              </a:rPr>
              <a:t>REPORTING AN EXPOSURE</a:t>
            </a:r>
          </a:p>
          <a:p>
            <a:pPr>
              <a:buFont typeface="Wingdings" pitchFamily="2" charset="2"/>
              <a:buNone/>
              <a:defRPr/>
            </a:pPr>
            <a:endParaRPr lang="en-US" sz="2800" b="1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77200" cy="1295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>
                <a:latin typeface="Arial" charset="0"/>
              </a:rPr>
              <a:t>PEP = POST EXPOSURE PROPHYLAXIS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209800"/>
            <a:ext cx="7848600" cy="449580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n-US" smtClean="0">
                <a:latin typeface="Arial" charset="0"/>
              </a:rPr>
              <a:t>MEDICATION REGIMEN AVAILABLE AFTER AN EXPOSURE IF THE SOURCE IS POSITIVE FOR:</a:t>
            </a:r>
          </a:p>
          <a:p>
            <a:pPr lvl="1">
              <a:defRPr/>
            </a:pPr>
            <a:endParaRPr lang="en-US" sz="1400" smtClean="0">
              <a:latin typeface="Arial" charset="0"/>
            </a:endParaRPr>
          </a:p>
          <a:p>
            <a:pPr lvl="1">
              <a:defRPr/>
            </a:pPr>
            <a:r>
              <a:rPr lang="en-US" smtClean="0">
                <a:latin typeface="Arial" charset="0"/>
              </a:rPr>
              <a:t>     HEP B</a:t>
            </a:r>
          </a:p>
          <a:p>
            <a:pPr lvl="1">
              <a:defRPr/>
            </a:pPr>
            <a:endParaRPr lang="en-US" sz="2000" smtClean="0">
              <a:latin typeface="Arial" charset="0"/>
            </a:endParaRPr>
          </a:p>
          <a:p>
            <a:pPr lvl="1">
              <a:defRPr/>
            </a:pPr>
            <a:r>
              <a:rPr lang="en-US" smtClean="0">
                <a:latin typeface="Arial" charset="0"/>
              </a:rPr>
              <a:t>     HIV – </a:t>
            </a:r>
            <a:r>
              <a:rPr lang="en-US" sz="2400" smtClean="0">
                <a:latin typeface="Arial" charset="0"/>
              </a:rPr>
              <a:t>SEVERAL MEDICATIONS AVAILABLE</a:t>
            </a:r>
          </a:p>
          <a:p>
            <a:pPr lvl="1">
              <a:defRPr/>
            </a:pPr>
            <a:endParaRPr lang="en-US" sz="2400" smtClean="0">
              <a:latin typeface="Arial" charset="0"/>
            </a:endParaRPr>
          </a:p>
          <a:p>
            <a:pPr lvl="1">
              <a:defRPr/>
            </a:pPr>
            <a:r>
              <a:rPr lang="en-US" smtClean="0">
                <a:latin typeface="Arial" charset="0"/>
              </a:rPr>
              <a:t>     HEP C – </a:t>
            </a:r>
            <a:r>
              <a:rPr lang="en-US" sz="2400" smtClean="0">
                <a:latin typeface="Arial" charset="0"/>
              </a:rPr>
              <a:t>CURRENTLY NO PEP AVAILABLE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800" smtClean="0">
                <a:latin typeface="Arial" charset="0"/>
              </a:rPr>
              <a:t>BBPs:  BLOOD, “BODY FLUIDS”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05000"/>
            <a:ext cx="8458200" cy="5216525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800" dirty="0" smtClean="0">
                <a:latin typeface="Arial" charset="0"/>
              </a:rPr>
              <a:t>BLOOD,  GENITAL  SECRETIONS, OR INTERNAL  BODY  CAVITY  FLUIDS</a:t>
            </a:r>
          </a:p>
          <a:p>
            <a:pPr>
              <a:lnSpc>
                <a:spcPct val="80000"/>
              </a:lnSpc>
              <a:defRPr/>
            </a:pPr>
            <a:endParaRPr lang="en-US" sz="1400" dirty="0" smtClean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2800" dirty="0" smtClean="0">
                <a:latin typeface="Arial" charset="0"/>
              </a:rPr>
              <a:t>“VISIBLY (GROSSLY) BLOODY FLUIDS”</a:t>
            </a:r>
          </a:p>
          <a:p>
            <a:pPr>
              <a:lnSpc>
                <a:spcPct val="80000"/>
              </a:lnSpc>
              <a:defRPr/>
            </a:pPr>
            <a:endParaRPr lang="en-US" sz="1200" dirty="0" smtClean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2800" b="1" u="sng" dirty="0" smtClean="0">
                <a:latin typeface="Arial" charset="0"/>
              </a:rPr>
              <a:t>NOT</a:t>
            </a:r>
            <a:r>
              <a:rPr lang="en-US" sz="2800" dirty="0" smtClean="0">
                <a:latin typeface="Arial" charset="0"/>
              </a:rPr>
              <a:t>:  SALIVA,  TEARS,  URINE,  FECES, VOMITUS, SPUTUM--- UNLESS GROSSLY CONTAMINATED WITH BLOOD</a:t>
            </a:r>
          </a:p>
          <a:p>
            <a:pPr>
              <a:lnSpc>
                <a:spcPct val="80000"/>
              </a:lnSpc>
              <a:defRPr/>
            </a:pPr>
            <a:endParaRPr lang="en-US" sz="1600" dirty="0" smtClean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2800" u="sng" dirty="0" smtClean="0">
                <a:latin typeface="Arial" charset="0"/>
              </a:rPr>
              <a:t>PORTAL  OF  ENTRY</a:t>
            </a:r>
            <a:r>
              <a:rPr lang="en-US" sz="2800" dirty="0" smtClean="0">
                <a:latin typeface="Arial" charset="0"/>
              </a:rPr>
              <a:t>  IS NECESSARY FOR A BONA FIDE EXPOSURE (IE: FRESH, OPEN WOUND)   “CONTACT WITH  INTACT SKIN NOT NORMALLY A RISK FOR BBP”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 smtClean="0">
                <a:latin typeface="Arial" charset="0"/>
              </a:rPr>
              <a:t>CDC MMWR JUNE 29, 2001 – (P.3)</a:t>
            </a:r>
          </a:p>
          <a:p>
            <a:pPr lvl="4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500" dirty="0" smtClean="0">
                <a:latin typeface="Arial" charset="0"/>
              </a:rPr>
              <a:t>						</a:t>
            </a:r>
            <a:r>
              <a:rPr lang="en-US" sz="1200" dirty="0" smtClean="0">
                <a:latin typeface="Arial" charset="0"/>
              </a:rPr>
              <a:t>R. BALL</a:t>
            </a:r>
          </a:p>
          <a:p>
            <a:pPr>
              <a:lnSpc>
                <a:spcPct val="80000"/>
              </a:lnSpc>
              <a:defRPr/>
            </a:pPr>
            <a:endParaRPr lang="en-US" sz="12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772400" cy="1219200"/>
          </a:xfrm>
        </p:spPr>
        <p:txBody>
          <a:bodyPr/>
          <a:lstStyle/>
          <a:p>
            <a:pPr>
              <a:defRPr/>
            </a:pPr>
            <a:r>
              <a:rPr lang="en-US" sz="4000" smtClean="0">
                <a:latin typeface="Arial" charset="0"/>
              </a:rPr>
              <a:t>BBP’s: BLOOD/BODY FLUIDS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209800"/>
            <a:ext cx="8534400" cy="4454525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smtClean="0">
                <a:latin typeface="Arial" charset="0"/>
              </a:rPr>
              <a:t> IF SALIVA, TEARS, URINE, FECES, VOMITUS, SWEAT OR SPUTUM IS GROSSLY BLOODY THEN….. IT IS CONSIDERED CONTAMINATED 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600" smtClean="0">
              <a:latin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smtClean="0">
                <a:latin typeface="Arial" charset="0"/>
              </a:rPr>
              <a:t>OTHERWISE, </a:t>
            </a:r>
            <a:r>
              <a:rPr lang="en-US" sz="4000" u="sng" smtClean="0">
                <a:latin typeface="Arial" charset="0"/>
              </a:rPr>
              <a:t>NO</a:t>
            </a:r>
            <a:r>
              <a:rPr lang="en-US" sz="4000" smtClean="0">
                <a:latin typeface="Arial" charset="0"/>
              </a:rPr>
              <a:t> RISK   </a:t>
            </a:r>
            <a:r>
              <a:rPr lang="en-US" sz="2800" smtClean="0">
                <a:latin typeface="Arial" charset="0"/>
              </a:rPr>
              <a:t>(NOT A BBP EXPOSURE).</a:t>
            </a:r>
          </a:p>
        </p:txBody>
      </p:sp>
    </p:spTree>
  </p:cSld>
  <p:clrMapOvr>
    <a:masterClrMapping/>
  </p:clrMapOvr>
  <p:transition>
    <p:cut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74663" y="304800"/>
            <a:ext cx="8331200" cy="990600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latin typeface="Arial" charset="0"/>
              </a:rPr>
              <a:t>TERMINOLOGY:</a:t>
            </a:r>
            <a:endParaRPr lang="en-US" sz="4000" smtClean="0">
              <a:latin typeface="Arial" charset="0"/>
            </a:endParaRP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2898775" y="1376363"/>
            <a:ext cx="5662613" cy="100012"/>
          </a:xfrm>
          <a:prstGeom prst="flowChartAlternateProcess">
            <a:avLst/>
          </a:prstGeom>
          <a:gradFill rotWithShape="0">
            <a:gsLst>
              <a:gs pos="0">
                <a:srgbClr val="00FF00"/>
              </a:gs>
              <a:gs pos="100000">
                <a:srgbClr val="FF2727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endParaRPr lang="en-US" sz="2000" b="1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622300" y="1376363"/>
            <a:ext cx="2355850" cy="100012"/>
          </a:xfrm>
          <a:prstGeom prst="flowChartAlternateProcess">
            <a:avLst/>
          </a:prstGeom>
          <a:gradFill rotWithShape="0">
            <a:gsLst>
              <a:gs pos="0">
                <a:srgbClr val="003399"/>
              </a:gs>
              <a:gs pos="100000">
                <a:srgbClr val="00FF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endParaRPr lang="en-US" sz="2000" b="1"/>
          </a:p>
        </p:txBody>
      </p:sp>
      <p:sp>
        <p:nvSpPr>
          <p:cNvPr id="330757" name="Text Box 5"/>
          <p:cNvSpPr txBox="1">
            <a:spLocks noChangeArrowheads="1"/>
          </p:cNvSpPr>
          <p:nvPr/>
        </p:nvSpPr>
        <p:spPr bwMode="auto">
          <a:xfrm>
            <a:off x="609600" y="1931988"/>
            <a:ext cx="8305800" cy="39703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defRPr/>
            </a:pPr>
            <a:r>
              <a:rPr lang="en-US" sz="2800" b="1" dirty="0">
                <a:latin typeface="Arial" charset="0"/>
              </a:rPr>
              <a:t>“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EXPOSURE</a:t>
            </a:r>
            <a:r>
              <a:rPr lang="en-US" sz="2800" b="1" dirty="0">
                <a:latin typeface="Arial" charset="0"/>
              </a:rPr>
              <a:t>” =  a </a:t>
            </a:r>
            <a:r>
              <a:rPr lang="en-US" sz="2800" b="1" u="sng" dirty="0">
                <a:latin typeface="Arial" charset="0"/>
              </a:rPr>
              <a:t>behavioral</a:t>
            </a:r>
            <a:r>
              <a:rPr lang="en-US" sz="2800" b="1" dirty="0">
                <a:latin typeface="Arial" charset="0"/>
              </a:rPr>
              <a:t> event/ incident    </a:t>
            </a:r>
          </a:p>
          <a:p>
            <a:pPr algn="l" eaLnBrk="1" hangingPunct="1">
              <a:defRPr/>
            </a:pPr>
            <a:r>
              <a:rPr lang="en-US" sz="2800" b="1" dirty="0">
                <a:latin typeface="Arial" charset="0"/>
              </a:rPr>
              <a:t>    (</a:t>
            </a:r>
            <a:r>
              <a:rPr lang="en-US" sz="2800" b="1" dirty="0" smtClean="0">
                <a:latin typeface="Arial" charset="0"/>
              </a:rPr>
              <a:t>i.e., </a:t>
            </a:r>
            <a:r>
              <a:rPr lang="en-US" sz="2800" b="1" dirty="0" err="1">
                <a:latin typeface="Arial" charset="0"/>
              </a:rPr>
              <a:t>needlestick</a:t>
            </a:r>
            <a:r>
              <a:rPr lang="en-US" sz="2800" b="1" dirty="0">
                <a:latin typeface="Arial" charset="0"/>
              </a:rPr>
              <a:t>, mucous membrane splash)</a:t>
            </a:r>
          </a:p>
          <a:p>
            <a:pPr algn="l" eaLnBrk="1" hangingPunct="1">
              <a:defRPr/>
            </a:pPr>
            <a:endParaRPr lang="en-US" sz="2800" b="1" dirty="0">
              <a:latin typeface="Arial" charset="0"/>
            </a:endParaRPr>
          </a:p>
          <a:p>
            <a:pPr algn="l" eaLnBrk="1" hangingPunct="1">
              <a:defRPr/>
            </a:pPr>
            <a:r>
              <a:rPr lang="en-US" sz="2800" b="1" dirty="0">
                <a:latin typeface="Arial" charset="0"/>
              </a:rPr>
              <a:t>“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INFECTION</a:t>
            </a:r>
            <a:r>
              <a:rPr lang="en-US" sz="2800" b="1" dirty="0">
                <a:latin typeface="Arial" charset="0"/>
              </a:rPr>
              <a:t>” = a </a:t>
            </a:r>
            <a:r>
              <a:rPr lang="en-US" sz="2800" b="1" u="sng" dirty="0">
                <a:latin typeface="Arial" charset="0"/>
              </a:rPr>
              <a:t>biologic/ immunologic</a:t>
            </a:r>
            <a:r>
              <a:rPr lang="en-US" sz="2800" b="1" dirty="0">
                <a:latin typeface="Arial" charset="0"/>
              </a:rPr>
              <a:t> event   </a:t>
            </a:r>
          </a:p>
          <a:p>
            <a:pPr algn="l" eaLnBrk="1" hangingPunct="1">
              <a:defRPr/>
            </a:pPr>
            <a:r>
              <a:rPr lang="en-US" sz="2800" b="1" dirty="0">
                <a:latin typeface="Arial" charset="0"/>
              </a:rPr>
              <a:t>    (</a:t>
            </a:r>
            <a:r>
              <a:rPr lang="en-US" sz="2800" b="1" dirty="0" smtClean="0">
                <a:latin typeface="Arial" charset="0"/>
              </a:rPr>
              <a:t>i.e.,  </a:t>
            </a:r>
            <a:r>
              <a:rPr lang="en-US" sz="2800" b="1" dirty="0">
                <a:latin typeface="Arial" charset="0"/>
              </a:rPr>
              <a:t>growth of organism,  antibody response	= </a:t>
            </a:r>
            <a:r>
              <a:rPr lang="en-US" sz="2800" b="1" dirty="0" err="1">
                <a:latin typeface="Arial" charset="0"/>
              </a:rPr>
              <a:t>seroconversion</a:t>
            </a:r>
            <a:r>
              <a:rPr lang="en-US" sz="2800" b="1" dirty="0">
                <a:latin typeface="Arial" charset="0"/>
              </a:rPr>
              <a:t>)</a:t>
            </a:r>
          </a:p>
          <a:p>
            <a:pPr algn="l" eaLnBrk="1" hangingPunct="1">
              <a:defRPr/>
            </a:pPr>
            <a:endParaRPr lang="en-US" sz="2800" b="1" dirty="0">
              <a:latin typeface="Arial" charset="0"/>
            </a:endParaRPr>
          </a:p>
          <a:p>
            <a:pPr algn="l" eaLnBrk="1" hangingPunct="1">
              <a:defRPr/>
            </a:pPr>
            <a:r>
              <a:rPr lang="en-US" sz="2800" b="1" dirty="0">
                <a:latin typeface="Arial" charset="0"/>
              </a:rPr>
              <a:t>“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DISEASE</a:t>
            </a:r>
            <a:r>
              <a:rPr lang="en-US" sz="2800" b="1" dirty="0">
                <a:latin typeface="Arial" charset="0"/>
              </a:rPr>
              <a:t>” = a </a:t>
            </a:r>
            <a:r>
              <a:rPr lang="en-US" sz="2800" b="1" u="sng" dirty="0">
                <a:latin typeface="Arial" charset="0"/>
              </a:rPr>
              <a:t>clinical</a:t>
            </a:r>
            <a:r>
              <a:rPr lang="en-US" sz="2800" b="1" dirty="0">
                <a:latin typeface="Arial" charset="0"/>
              </a:rPr>
              <a:t> event</a:t>
            </a:r>
          </a:p>
          <a:p>
            <a:pPr algn="l" eaLnBrk="1" hangingPunct="1">
              <a:defRPr/>
            </a:pPr>
            <a:r>
              <a:rPr lang="en-US" sz="2800" b="1" dirty="0">
                <a:latin typeface="Arial" charset="0"/>
              </a:rPr>
              <a:t>    (</a:t>
            </a:r>
            <a:r>
              <a:rPr lang="en-US" sz="2800" b="1" dirty="0" smtClean="0">
                <a:latin typeface="Arial" charset="0"/>
              </a:rPr>
              <a:t>i.e., </a:t>
            </a:r>
            <a:r>
              <a:rPr lang="en-US" sz="2800" b="1" dirty="0">
                <a:latin typeface="Arial" charset="0"/>
              </a:rPr>
              <a:t>symptoms and/or signs of the infection)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7924800" y="64770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l"/>
            <a:r>
              <a:rPr lang="en-US" sz="1200">
                <a:solidFill>
                  <a:schemeClr val="accent2"/>
                </a:solidFill>
              </a:rPr>
              <a:t>R. Ball, MD, MPH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800" smtClean="0">
                <a:latin typeface="Arial" charset="0"/>
              </a:rPr>
              <a:t>WHAT IS HEPATITIS B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/>
          <a:lstStyle/>
          <a:p>
            <a:pPr>
              <a:lnSpc>
                <a:spcPct val="145000"/>
              </a:lnSpc>
              <a:defRPr/>
            </a:pPr>
            <a:r>
              <a:rPr lang="en-US" sz="2400" smtClean="0">
                <a:latin typeface="Arial" charset="0"/>
              </a:rPr>
              <a:t>VIRAL INFECTION OF THE LIVER</a:t>
            </a:r>
          </a:p>
          <a:p>
            <a:pPr>
              <a:lnSpc>
                <a:spcPct val="145000"/>
              </a:lnSpc>
              <a:defRPr/>
            </a:pPr>
            <a:r>
              <a:rPr lang="en-US" sz="2400" smtClean="0">
                <a:latin typeface="Arial" charset="0"/>
              </a:rPr>
              <a:t>SYMPTOMS – NONE to </a:t>
            </a:r>
            <a:r>
              <a:rPr lang="en-US" sz="2400" smtClean="0">
                <a:latin typeface="Arial" charset="0"/>
                <a:cs typeface="Times New Roman" pitchFamily="18" charset="0"/>
              </a:rPr>
              <a:t>MILD to </a:t>
            </a:r>
            <a:r>
              <a:rPr lang="en-US" sz="2400" smtClean="0">
                <a:latin typeface="Arial" charset="0"/>
              </a:rPr>
              <a:t>SEVERE </a:t>
            </a:r>
          </a:p>
          <a:p>
            <a:pPr>
              <a:lnSpc>
                <a:spcPct val="145000"/>
              </a:lnSpc>
              <a:defRPr/>
            </a:pPr>
            <a:r>
              <a:rPr lang="en-US" sz="2400" smtClean="0">
                <a:latin typeface="Arial" charset="0"/>
              </a:rPr>
              <a:t>CHRONIC CARRIERS (5%) CAN DEVELOP CHRONIC LIVER DISEASE AND CAN INFECT  OTHERS</a:t>
            </a:r>
          </a:p>
          <a:p>
            <a:pPr>
              <a:lnSpc>
                <a:spcPct val="145000"/>
              </a:lnSpc>
              <a:defRPr/>
            </a:pPr>
            <a:r>
              <a:rPr lang="en-US" sz="2400" smtClean="0">
                <a:latin typeface="Arial" charset="0"/>
              </a:rPr>
              <a:t>95% SPONTANEOUS RESOLUTION	</a:t>
            </a:r>
          </a:p>
          <a:p>
            <a:pPr>
              <a:lnSpc>
                <a:spcPct val="145000"/>
              </a:lnSpc>
              <a:defRPr/>
            </a:pPr>
            <a:r>
              <a:rPr lang="en-US" sz="2400" smtClean="0">
                <a:latin typeface="Arial" charset="0"/>
              </a:rPr>
              <a:t>INCUBATION PERIOD – AVERAGE 60-90 DAYS.  RANGE 45-180 DAYS.</a:t>
            </a:r>
          </a:p>
          <a:p>
            <a:pPr>
              <a:lnSpc>
                <a:spcPct val="145000"/>
              </a:lnSpc>
              <a:defRPr/>
            </a:pPr>
            <a:r>
              <a:rPr lang="en-US" sz="2400" smtClean="0">
                <a:latin typeface="Arial" charset="0"/>
              </a:rPr>
              <a:t>HEPATITIS B VACCINE – PROVIDES IMMUNITY</a:t>
            </a:r>
          </a:p>
          <a:p>
            <a:pPr>
              <a:buFont typeface="Wingdings" pitchFamily="2" charset="2"/>
              <a:buNone/>
              <a:defRPr/>
            </a:pPr>
            <a:endParaRPr lang="en-US" sz="2400" smtClean="0">
              <a:latin typeface="Arial" charset="0"/>
            </a:endParaRPr>
          </a:p>
        </p:txBody>
      </p:sp>
    </p:spTree>
  </p:cSld>
  <p:clrMapOvr>
    <a:masterClrMapping/>
  </p:clrMapOvr>
  <p:transition>
    <p:cut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800" smtClean="0">
                <a:latin typeface="Arial" charset="0"/>
              </a:rPr>
              <a:t>WHAT IS HEPATITIS C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>
              <a:lnSpc>
                <a:spcPct val="140000"/>
              </a:lnSpc>
              <a:defRPr/>
            </a:pPr>
            <a:r>
              <a:rPr lang="en-US" sz="2400" smtClean="0">
                <a:latin typeface="Arial" charset="0"/>
              </a:rPr>
              <a:t>VIRAL INFECTION OF THE LIVER</a:t>
            </a:r>
          </a:p>
          <a:p>
            <a:pPr>
              <a:lnSpc>
                <a:spcPct val="140000"/>
              </a:lnSpc>
              <a:defRPr/>
            </a:pPr>
            <a:r>
              <a:rPr lang="en-US" sz="2400" smtClean="0">
                <a:latin typeface="Arial" charset="0"/>
              </a:rPr>
              <a:t>CAN LEAD TO CIRRHOSIS AND CANCER</a:t>
            </a:r>
          </a:p>
          <a:p>
            <a:pPr>
              <a:lnSpc>
                <a:spcPct val="140000"/>
              </a:lnSpc>
              <a:defRPr/>
            </a:pPr>
            <a:r>
              <a:rPr lang="en-US" sz="2400" smtClean="0">
                <a:latin typeface="Arial" charset="0"/>
              </a:rPr>
              <a:t>LEADING INDICATOR FOR LIVER TRANSPLANT</a:t>
            </a:r>
          </a:p>
          <a:p>
            <a:pPr>
              <a:lnSpc>
                <a:spcPct val="140000"/>
              </a:lnSpc>
              <a:defRPr/>
            </a:pPr>
            <a:r>
              <a:rPr lang="en-US" sz="2400" smtClean="0">
                <a:latin typeface="Arial" charset="0"/>
              </a:rPr>
              <a:t>FLU-LIKE SYMPTOMS OR NO SYMPTOMS</a:t>
            </a:r>
          </a:p>
          <a:p>
            <a:pPr>
              <a:lnSpc>
                <a:spcPct val="140000"/>
              </a:lnSpc>
              <a:defRPr/>
            </a:pPr>
            <a:r>
              <a:rPr lang="en-US" sz="2400" smtClean="0">
                <a:latin typeface="Arial" charset="0"/>
              </a:rPr>
              <a:t>INCUBATION PERIOD – AVERAGE 6-7 WEEKS.  RANGE 2-26 WEEKS</a:t>
            </a:r>
          </a:p>
          <a:p>
            <a:pPr>
              <a:lnSpc>
                <a:spcPct val="140000"/>
              </a:lnSpc>
              <a:defRPr/>
            </a:pPr>
            <a:r>
              <a:rPr lang="en-US" sz="2400" smtClean="0">
                <a:latin typeface="Arial" charset="0"/>
              </a:rPr>
              <a:t>NO VACCINE OR PEP AVAILABLE</a:t>
            </a:r>
          </a:p>
          <a:p>
            <a:pPr lvl="1">
              <a:defRPr/>
            </a:pPr>
            <a:endParaRPr lang="en-US" sz="2400" smtClean="0">
              <a:latin typeface="Arial" charset="0"/>
            </a:endParaRPr>
          </a:p>
        </p:txBody>
      </p:sp>
    </p:spTree>
  </p:cSld>
  <p:clrMapOvr>
    <a:masterClrMapping/>
  </p:clrMapOvr>
  <p:transition>
    <p:cut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800" smtClean="0">
                <a:latin typeface="Arial" charset="0"/>
              </a:rPr>
              <a:t>HEPATITIS C VIRUS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382000" cy="4454525"/>
          </a:xfrm>
        </p:spPr>
        <p:txBody>
          <a:bodyPr/>
          <a:lstStyle/>
          <a:p>
            <a:pPr algn="ctr">
              <a:defRPr/>
            </a:pPr>
            <a:r>
              <a:rPr lang="en-US" sz="4000" u="sng" smtClean="0">
                <a:latin typeface="Arial" charset="0"/>
              </a:rPr>
              <a:t>CLINICAL</a:t>
            </a:r>
            <a:r>
              <a:rPr lang="en-US" sz="4000" smtClean="0">
                <a:latin typeface="Arial" charset="0"/>
              </a:rPr>
              <a:t>:</a:t>
            </a:r>
            <a:r>
              <a:rPr lang="en-US" sz="3600" smtClean="0">
                <a:latin typeface="Arial" charset="0"/>
              </a:rPr>
              <a:t>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2800" smtClean="0">
                <a:latin typeface="Arial" charset="0"/>
              </a:rPr>
              <a:t> </a:t>
            </a:r>
          </a:p>
          <a:p>
            <a:pPr lvl="1">
              <a:defRPr/>
            </a:pPr>
            <a:r>
              <a:rPr lang="en-US" sz="3200" smtClean="0">
                <a:latin typeface="Arial" charset="0"/>
              </a:rPr>
              <a:t>       60-70% - No Symptoms</a:t>
            </a:r>
          </a:p>
          <a:p>
            <a:pPr lvl="1">
              <a:defRPr/>
            </a:pPr>
            <a:r>
              <a:rPr lang="en-US" sz="3200" smtClean="0">
                <a:latin typeface="Arial" charset="0"/>
              </a:rPr>
              <a:t>       10-20% - Mild Symptoms</a:t>
            </a:r>
          </a:p>
          <a:p>
            <a:pPr lvl="1">
              <a:defRPr/>
            </a:pPr>
            <a:r>
              <a:rPr lang="en-US" sz="3200" smtClean="0">
                <a:latin typeface="Arial" charset="0"/>
              </a:rPr>
              <a:t>       20-30% - Symptoms (Jaundice)</a:t>
            </a:r>
          </a:p>
          <a:p>
            <a:pPr lvl="1">
              <a:buFont typeface="Wingdings" pitchFamily="2" charset="2"/>
              <a:buNone/>
              <a:defRPr/>
            </a:pPr>
            <a:endParaRPr lang="en-US" sz="3200" smtClean="0">
              <a:latin typeface="Arial" charset="0"/>
            </a:endParaRPr>
          </a:p>
          <a:p>
            <a:pPr>
              <a:defRPr/>
            </a:pPr>
            <a:r>
              <a:rPr lang="en-US" smtClean="0">
                <a:latin typeface="Arial" charset="0"/>
              </a:rPr>
              <a:t>85% become chronic (lifelong) carriers!</a:t>
            </a:r>
            <a:endParaRPr lang="en-US" u="sng" smtClean="0">
              <a:latin typeface="Arial" charset="0"/>
            </a:endParaRPr>
          </a:p>
          <a:p>
            <a:pPr>
              <a:defRPr/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391400" cy="1000125"/>
          </a:xfrm>
        </p:spPr>
        <p:txBody>
          <a:bodyPr/>
          <a:lstStyle/>
          <a:p>
            <a:pPr>
              <a:defRPr/>
            </a:pPr>
            <a:r>
              <a:rPr lang="en-US" sz="5400" smtClean="0">
                <a:latin typeface="Arial" charset="0"/>
              </a:rPr>
              <a:t>HEPATITIS C VIRUS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458200" cy="5105400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en-US" sz="3600" b="1" u="sng" dirty="0" smtClean="0">
                <a:latin typeface="Arial" charset="0"/>
              </a:rPr>
              <a:t>RISK FACTORS</a:t>
            </a:r>
            <a:r>
              <a:rPr lang="en-US" sz="2800" b="1" u="sng" dirty="0" smtClean="0">
                <a:latin typeface="Arial" charset="0"/>
              </a:rPr>
              <a:t> </a:t>
            </a:r>
          </a:p>
          <a:p>
            <a:pPr>
              <a:lnSpc>
                <a:spcPct val="105000"/>
              </a:lnSpc>
              <a:defRPr/>
            </a:pPr>
            <a:endParaRPr lang="en-US" sz="1600" dirty="0" smtClean="0">
              <a:latin typeface="Arial" charset="0"/>
            </a:endParaRPr>
          </a:p>
          <a:p>
            <a:pPr>
              <a:lnSpc>
                <a:spcPct val="105000"/>
              </a:lnSpc>
              <a:defRPr/>
            </a:pPr>
            <a:r>
              <a:rPr lang="en-US" sz="2400" dirty="0" smtClean="0">
                <a:latin typeface="Arial" charset="0"/>
              </a:rPr>
              <a:t>(90% New Acute </a:t>
            </a:r>
            <a:r>
              <a:rPr lang="en-US" sz="2400" dirty="0" err="1" smtClean="0">
                <a:latin typeface="Arial" charset="0"/>
              </a:rPr>
              <a:t>HepC</a:t>
            </a:r>
            <a:r>
              <a:rPr lang="en-US" sz="2400" dirty="0" smtClean="0">
                <a:latin typeface="Arial" charset="0"/>
              </a:rPr>
              <a:t>) – diagnosed cases:</a:t>
            </a:r>
          </a:p>
          <a:p>
            <a:pPr lvl="1">
              <a:lnSpc>
                <a:spcPct val="95000"/>
              </a:lnSpc>
              <a:defRPr/>
            </a:pPr>
            <a:r>
              <a:rPr lang="en-US" sz="2400" dirty="0" smtClean="0">
                <a:latin typeface="Arial" charset="0"/>
              </a:rPr>
              <a:t>      Injecting drug use (~60%)</a:t>
            </a:r>
          </a:p>
          <a:p>
            <a:pPr lvl="1">
              <a:lnSpc>
                <a:spcPct val="95000"/>
              </a:lnSpc>
              <a:defRPr/>
            </a:pPr>
            <a:r>
              <a:rPr lang="en-US" sz="2400" dirty="0" smtClean="0">
                <a:latin typeface="Arial" charset="0"/>
              </a:rPr>
              <a:t>      sexual exposures (~15%)</a:t>
            </a:r>
          </a:p>
          <a:p>
            <a:pPr lvl="1">
              <a:lnSpc>
                <a:spcPct val="95000"/>
              </a:lnSpc>
              <a:defRPr/>
            </a:pPr>
            <a:r>
              <a:rPr lang="en-US" sz="2400" dirty="0" smtClean="0">
                <a:latin typeface="Arial" charset="0"/>
              </a:rPr>
              <a:t>      transfusions (~1% - prev. 10% prior to 1992)</a:t>
            </a:r>
          </a:p>
          <a:p>
            <a:pPr lvl="1">
              <a:lnSpc>
                <a:spcPct val="95000"/>
              </a:lnSpc>
              <a:defRPr/>
            </a:pPr>
            <a:r>
              <a:rPr lang="en-US" sz="2400" dirty="0" smtClean="0">
                <a:latin typeface="Arial" charset="0"/>
              </a:rPr>
              <a:t>      occupational (HCWs – 1-2%)</a:t>
            </a:r>
          </a:p>
          <a:p>
            <a:pPr lvl="1">
              <a:lnSpc>
                <a:spcPct val="95000"/>
              </a:lnSpc>
              <a:defRPr/>
            </a:pPr>
            <a:r>
              <a:rPr lang="en-US" sz="2400" dirty="0" smtClean="0">
                <a:latin typeface="Arial" charset="0"/>
              </a:rPr>
              <a:t>      unknown (10-20%) </a:t>
            </a:r>
          </a:p>
          <a:p>
            <a:pPr>
              <a:lnSpc>
                <a:spcPct val="105000"/>
              </a:lnSpc>
              <a:defRPr/>
            </a:pPr>
            <a:r>
              <a:rPr lang="en-US" sz="2400" dirty="0" smtClean="0">
                <a:latin typeface="Arial" charset="0"/>
              </a:rPr>
              <a:t>3-4 million chronic carriers in USA (CDC)</a:t>
            </a:r>
          </a:p>
          <a:p>
            <a:pPr>
              <a:lnSpc>
                <a:spcPct val="105000"/>
              </a:lnSpc>
              <a:defRPr/>
            </a:pPr>
            <a:r>
              <a:rPr lang="en-US" sz="2400" dirty="0" smtClean="0">
                <a:latin typeface="Arial" charset="0"/>
              </a:rPr>
              <a:t>36, 000 new infections annually in US</a:t>
            </a:r>
          </a:p>
          <a:p>
            <a:pPr>
              <a:lnSpc>
                <a:spcPct val="105000"/>
              </a:lnSpc>
              <a:defRPr/>
            </a:pPr>
            <a:r>
              <a:rPr lang="en-US" sz="2400" dirty="0" smtClean="0">
                <a:latin typeface="Arial" charset="0"/>
              </a:rPr>
              <a:t>50,000-70,000 cases estimated in South Carolina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19125"/>
            <a:ext cx="7391400" cy="4667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5400" smtClean="0">
                <a:latin typeface="Arial" charset="0"/>
              </a:rPr>
              <a:t>WHAT IS HIV/AIDS?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610600" cy="5867400"/>
          </a:xfrm>
        </p:spPr>
        <p:txBody>
          <a:bodyPr/>
          <a:lstStyle/>
          <a:p>
            <a:pPr algn="ctr">
              <a:lnSpc>
                <a:spcPct val="90000"/>
              </a:lnSpc>
              <a:buSzTx/>
              <a:buFont typeface="Wingdings" pitchFamily="2" charset="2"/>
              <a:buNone/>
              <a:defRPr/>
            </a:pPr>
            <a:r>
              <a:rPr lang="en-US" sz="2000" smtClean="0"/>
              <a:t> </a:t>
            </a:r>
            <a:r>
              <a:rPr lang="en-US" smtClean="0">
                <a:latin typeface="Arial" charset="0"/>
              </a:rPr>
              <a:t>HIV = VIRUS THAT CAUSES AIDS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>
                <a:latin typeface="Arial" charset="0"/>
              </a:rPr>
              <a:t>Human Immunodeficiency Virus destroys T Cells  </a:t>
            </a:r>
            <a:r>
              <a:rPr lang="en-US" sz="2200" smtClean="0">
                <a:latin typeface="Arial" charset="0"/>
              </a:rPr>
              <a:t>(Necessary for Healthy Immune System)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400" smtClean="0">
                <a:latin typeface="Arial" charset="0"/>
              </a:rPr>
              <a:t> 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>
                <a:latin typeface="Arial" charset="0"/>
              </a:rPr>
              <a:t> INCUBATION PERIOD: </a:t>
            </a:r>
            <a:r>
              <a:rPr lang="en-US" sz="2400" smtClean="0">
                <a:latin typeface="Arial" charset="0"/>
              </a:rPr>
              <a:t>Conversion to HIV + Within 25 Days to 3 months.  Rarely Longer Than 6 Months</a:t>
            </a:r>
          </a:p>
          <a:p>
            <a:pPr lvl="1">
              <a:lnSpc>
                <a:spcPct val="90000"/>
              </a:lnSpc>
              <a:defRPr/>
            </a:pPr>
            <a:endParaRPr lang="en-US" sz="1400" smtClean="0">
              <a:latin typeface="Arial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mtClean="0">
                <a:latin typeface="Arial" charset="0"/>
              </a:rPr>
              <a:t>Can  Be HIV POSITIVE But Not Have AIDS</a:t>
            </a:r>
          </a:p>
          <a:p>
            <a:pPr lvl="1">
              <a:lnSpc>
                <a:spcPct val="90000"/>
              </a:lnSpc>
              <a:defRPr/>
            </a:pPr>
            <a:endParaRPr lang="en-US" sz="1400" smtClean="0">
              <a:latin typeface="Arial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mtClean="0">
                <a:latin typeface="Arial" charset="0"/>
              </a:rPr>
              <a:t>PEP is available – initiate as soon as possible.    The interval after which there is no benefit for humans is undefined.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mtClean="0">
              <a:latin typeface="Arial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8458200" cy="1219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smtClean="0">
                <a:latin typeface="Arial" charset="0"/>
              </a:rPr>
              <a:t>AIDS = ACQUIRED  IMMUNODEFICIENCY SYNDROME</a:t>
            </a:r>
            <a:br>
              <a:rPr lang="en-US" sz="3600" smtClean="0">
                <a:latin typeface="Arial" charset="0"/>
              </a:rPr>
            </a:br>
            <a:endParaRPr lang="en-US" sz="3600" smtClean="0">
              <a:latin typeface="Arial" charset="0"/>
            </a:endParaRPr>
          </a:p>
        </p:txBody>
      </p:sp>
      <p:sp>
        <p:nvSpPr>
          <p:cNvPr id="343043" name="Rectangle 3"/>
          <p:cNvSpPr>
            <a:spLocks noGrp="1" noChangeArrowheads="1"/>
          </p:cNvSpPr>
          <p:nvPr>
            <p:ph idx="1"/>
          </p:nvPr>
        </p:nvSpPr>
        <p:spPr>
          <a:xfrm>
            <a:off x="0" y="2819400"/>
            <a:ext cx="8534400" cy="4454525"/>
          </a:xfrm>
        </p:spPr>
        <p:txBody>
          <a:bodyPr/>
          <a:lstStyle/>
          <a:p>
            <a:pPr lvl="1" algn="ctr">
              <a:buFont typeface="Wingdings" pitchFamily="2" charset="2"/>
              <a:buNone/>
              <a:defRPr/>
            </a:pPr>
            <a:r>
              <a:rPr lang="en-US" sz="2400" smtClean="0">
                <a:latin typeface="Arial" charset="0"/>
              </a:rPr>
              <a:t>½  People with HIV develop AIDS within 10 Years</a:t>
            </a:r>
          </a:p>
          <a:p>
            <a:pPr lvl="2" algn="ctr">
              <a:defRPr/>
            </a:pPr>
            <a:endParaRPr lang="en-US" sz="2800" smtClean="0">
              <a:latin typeface="Arial" charset="0"/>
            </a:endParaRPr>
          </a:p>
          <a:p>
            <a:pPr lvl="1" algn="ctr">
              <a:buFont typeface="Wingdings" pitchFamily="2" charset="2"/>
              <a:buNone/>
              <a:defRPr/>
            </a:pPr>
            <a:r>
              <a:rPr lang="en-US" sz="2400" smtClean="0">
                <a:latin typeface="Arial" charset="0"/>
              </a:rPr>
              <a:t>HIV + Opportunistic Diseases &amp; Destroyed T Cells = AIDS</a:t>
            </a:r>
          </a:p>
          <a:p>
            <a:pPr>
              <a:defRPr/>
            </a:pPr>
            <a:endParaRPr lang="en-US" sz="2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219200"/>
          </a:xfrm>
        </p:spPr>
        <p:txBody>
          <a:bodyPr/>
          <a:lstStyle/>
          <a:p>
            <a:pPr>
              <a:defRPr/>
            </a:pPr>
            <a:r>
              <a:rPr lang="en-US" sz="6600" dirty="0" smtClean="0">
                <a:latin typeface="Arial" charset="0"/>
              </a:rPr>
              <a:t>OBJECTIVES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endParaRPr lang="en-US" sz="3600" dirty="0" smtClean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3600" dirty="0" smtClean="0">
                <a:latin typeface="Arial" charset="0"/>
              </a:rPr>
              <a:t>To have a basic understanding of </a:t>
            </a:r>
            <a:r>
              <a:rPr lang="en-US" sz="3600" dirty="0" err="1" smtClean="0">
                <a:latin typeface="Arial" charset="0"/>
              </a:rPr>
              <a:t>bloodborne</a:t>
            </a:r>
            <a:r>
              <a:rPr lang="en-US" sz="3600" dirty="0" smtClean="0">
                <a:latin typeface="Arial" charset="0"/>
              </a:rPr>
              <a:t> pathogens and the role of Greenwood School District 50 and OSHA.</a:t>
            </a:r>
          </a:p>
          <a:p>
            <a:pPr>
              <a:lnSpc>
                <a:spcPct val="90000"/>
              </a:lnSpc>
              <a:defRPr/>
            </a:pPr>
            <a:endParaRPr lang="en-US" sz="2400" dirty="0" smtClean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3600" dirty="0" smtClean="0">
                <a:latin typeface="Arial" charset="0"/>
              </a:rPr>
              <a:t>To protect our employees and understand how to report an exposure.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>
                <a:latin typeface="Arial" charset="0"/>
              </a:rPr>
              <a:t>RISK OF INFECTION WITH  HEP C, HEP B, and HIV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u="sng" smtClean="0">
                <a:latin typeface="Arial" charset="0"/>
              </a:rPr>
              <a:t>AFTER ONE NEEDLESTICK EXPOSURE-------</a:t>
            </a:r>
          </a:p>
          <a:p>
            <a:pPr>
              <a:lnSpc>
                <a:spcPct val="90000"/>
              </a:lnSpc>
              <a:defRPr/>
            </a:pPr>
            <a:r>
              <a:rPr lang="en-US" smtClean="0">
                <a:latin typeface="Arial" charset="0"/>
              </a:rPr>
              <a:t>HEP B-30%</a:t>
            </a:r>
            <a:r>
              <a:rPr lang="en-US" sz="2400" smtClean="0">
                <a:latin typeface="Arial" charset="0"/>
              </a:rPr>
              <a:t> (UNLESS VACCINE IMMUNITY)</a:t>
            </a:r>
          </a:p>
          <a:p>
            <a:pPr>
              <a:lnSpc>
                <a:spcPct val="90000"/>
              </a:lnSpc>
              <a:defRPr/>
            </a:pPr>
            <a:r>
              <a:rPr lang="en-US" smtClean="0">
                <a:latin typeface="Arial" charset="0"/>
              </a:rPr>
              <a:t>HEP C- 1-3%</a:t>
            </a:r>
          </a:p>
          <a:p>
            <a:pPr>
              <a:lnSpc>
                <a:spcPct val="90000"/>
              </a:lnSpc>
              <a:defRPr/>
            </a:pPr>
            <a:r>
              <a:rPr lang="en-US" smtClean="0">
                <a:latin typeface="Arial" charset="0"/>
              </a:rPr>
              <a:t>HIV- .3%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smtClean="0">
              <a:latin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u="sng" smtClean="0">
                <a:latin typeface="Arial" charset="0"/>
              </a:rPr>
              <a:t>AFTER MUCOUS MEMBRANE EXPOSURE,</a:t>
            </a:r>
            <a:r>
              <a:rPr lang="en-US" sz="2800" u="sng" smtClean="0">
                <a:latin typeface="Arial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u="sng" smtClean="0">
                <a:latin typeface="Arial" charset="0"/>
              </a:rPr>
              <a:t>EXAMPLE - SPLASH---------</a:t>
            </a:r>
            <a:endParaRPr lang="en-US" sz="2400" b="1" u="sng" smtClean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mtClean="0">
                <a:latin typeface="Arial" charset="0"/>
              </a:rPr>
              <a:t>HEP B – 10%</a:t>
            </a:r>
            <a:r>
              <a:rPr lang="en-US" sz="2400" smtClean="0">
                <a:latin typeface="Arial" charset="0"/>
              </a:rPr>
              <a:t> (UNLESS VACCINE IMMUNITY)</a:t>
            </a:r>
          </a:p>
          <a:p>
            <a:pPr>
              <a:lnSpc>
                <a:spcPct val="90000"/>
              </a:lnSpc>
              <a:defRPr/>
            </a:pPr>
            <a:r>
              <a:rPr lang="en-US" smtClean="0">
                <a:latin typeface="Arial" charset="0"/>
              </a:rPr>
              <a:t>HEP C 1%</a:t>
            </a:r>
          </a:p>
          <a:p>
            <a:pPr>
              <a:lnSpc>
                <a:spcPct val="90000"/>
              </a:lnSpc>
              <a:defRPr/>
            </a:pPr>
            <a:r>
              <a:rPr lang="en-US" smtClean="0">
                <a:latin typeface="Arial" charset="0"/>
              </a:rPr>
              <a:t>HIV .1 %</a:t>
            </a:r>
          </a:p>
          <a:p>
            <a:pPr>
              <a:lnSpc>
                <a:spcPct val="90000"/>
              </a:lnSpc>
              <a:defRPr/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ransition>
    <p:cut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458200" cy="1219200"/>
          </a:xfrm>
        </p:spPr>
        <p:txBody>
          <a:bodyPr/>
          <a:lstStyle/>
          <a:p>
            <a:pPr>
              <a:defRPr/>
            </a:pPr>
            <a:r>
              <a:rPr lang="en-US" sz="3300" smtClean="0">
                <a:latin typeface="Arial" charset="0"/>
              </a:rPr>
              <a:t>HEPATITIS B, HEPATITIS C &amp; HIV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05000"/>
            <a:ext cx="8610600" cy="4683125"/>
          </a:xfr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en-US" smtClean="0">
                <a:latin typeface="Arial" charset="0"/>
              </a:rPr>
              <a:t>Life-threatening BBP</a:t>
            </a:r>
          </a:p>
          <a:p>
            <a:pPr>
              <a:lnSpc>
                <a:spcPct val="120000"/>
              </a:lnSpc>
              <a:defRPr/>
            </a:pPr>
            <a:r>
              <a:rPr lang="en-US" smtClean="0">
                <a:latin typeface="Arial" charset="0"/>
              </a:rPr>
              <a:t>Transmitted through exposure to blood and other infectious body fluids</a:t>
            </a:r>
          </a:p>
          <a:p>
            <a:pPr>
              <a:lnSpc>
                <a:spcPct val="120000"/>
              </a:lnSpc>
              <a:defRPr/>
            </a:pPr>
            <a:r>
              <a:rPr lang="en-US" smtClean="0">
                <a:latin typeface="Arial" charset="0"/>
              </a:rPr>
              <a:t>Anyone with occupational exposure is at risk</a:t>
            </a:r>
          </a:p>
          <a:p>
            <a:pPr>
              <a:lnSpc>
                <a:spcPct val="120000"/>
              </a:lnSpc>
              <a:defRPr/>
            </a:pPr>
            <a:r>
              <a:rPr lang="en-US" smtClean="0">
                <a:latin typeface="Arial" charset="0"/>
              </a:rPr>
              <a:t>Workers must use PPE and engineering controls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58200" cy="1219200"/>
          </a:xfrm>
        </p:spPr>
        <p:txBody>
          <a:bodyPr/>
          <a:lstStyle/>
          <a:p>
            <a:pPr>
              <a:defRPr/>
            </a:pPr>
            <a:r>
              <a:rPr lang="en-US" sz="2800" b="1" smtClean="0">
                <a:latin typeface="Arial" charset="0"/>
              </a:rPr>
              <a:t>OCCUPATIONAL   EXPOSURES:</a:t>
            </a:r>
            <a:br>
              <a:rPr lang="en-US" sz="2800" b="1" smtClean="0">
                <a:latin typeface="Arial" charset="0"/>
              </a:rPr>
            </a:br>
            <a:r>
              <a:rPr lang="en-US" sz="2800" b="1" smtClean="0">
                <a:latin typeface="Arial" charset="0"/>
              </a:rPr>
              <a:t>EMPLOYEE’S   RESPONSIBILITIES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362200"/>
            <a:ext cx="8610600" cy="3962400"/>
          </a:xfrm>
        </p:spPr>
        <p:txBody>
          <a:bodyPr/>
          <a:lstStyle/>
          <a:p>
            <a:pPr>
              <a:lnSpc>
                <a:spcPct val="135000"/>
              </a:lnSpc>
              <a:defRPr/>
            </a:pPr>
            <a:r>
              <a:rPr lang="en-US" sz="3000" smtClean="0">
                <a:latin typeface="Arial" charset="0"/>
              </a:rPr>
              <a:t>KNOW  BASIC BBP </a:t>
            </a:r>
            <a:r>
              <a:rPr lang="en-US" sz="2800" smtClean="0">
                <a:latin typeface="Arial" charset="0"/>
              </a:rPr>
              <a:t>(HBV, HCV, HIV)</a:t>
            </a:r>
            <a:r>
              <a:rPr lang="en-US" sz="3000" smtClean="0">
                <a:latin typeface="Arial" charset="0"/>
              </a:rPr>
              <a:t> ISSUES</a:t>
            </a:r>
          </a:p>
          <a:p>
            <a:pPr>
              <a:lnSpc>
                <a:spcPct val="135000"/>
              </a:lnSpc>
              <a:defRPr/>
            </a:pPr>
            <a:r>
              <a:rPr lang="en-US" sz="3000" smtClean="0">
                <a:latin typeface="Arial" charset="0"/>
              </a:rPr>
              <a:t>ATTEND  ANNUAL   BBP  TRAINING</a:t>
            </a:r>
          </a:p>
          <a:p>
            <a:pPr>
              <a:lnSpc>
                <a:spcPct val="135000"/>
              </a:lnSpc>
              <a:defRPr/>
            </a:pPr>
            <a:r>
              <a:rPr lang="en-US" sz="3000" smtClean="0">
                <a:latin typeface="Arial" charset="0"/>
              </a:rPr>
              <a:t>KNOW  WHAT IS  A BONA  FIDE EXPOSURE</a:t>
            </a:r>
          </a:p>
          <a:p>
            <a:pPr>
              <a:lnSpc>
                <a:spcPct val="135000"/>
              </a:lnSpc>
              <a:defRPr/>
            </a:pPr>
            <a:r>
              <a:rPr lang="en-US" sz="3000" smtClean="0">
                <a:latin typeface="Arial" charset="0"/>
              </a:rPr>
              <a:t>REPORT IT  </a:t>
            </a:r>
          </a:p>
          <a:p>
            <a:pPr>
              <a:lnSpc>
                <a:spcPct val="135000"/>
              </a:lnSpc>
              <a:defRPr/>
            </a:pPr>
            <a:r>
              <a:rPr lang="en-US" sz="3000" smtClean="0">
                <a:latin typeface="Arial" charset="0"/>
              </a:rPr>
              <a:t>If you don’t know, ASK!</a:t>
            </a:r>
          </a:p>
          <a:p>
            <a:pPr lvl="4">
              <a:buClr>
                <a:schemeClr val="hlink"/>
              </a:buClr>
              <a:buFont typeface="Monotype Sorts" pitchFamily="2" charset="2"/>
              <a:buNone/>
              <a:defRPr/>
            </a:pPr>
            <a:r>
              <a:rPr lang="en-US" sz="600" smtClean="0">
                <a:latin typeface="Arial" charset="0"/>
              </a:rPr>
              <a:t>						</a:t>
            </a: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09600"/>
            <a:ext cx="7391400" cy="914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>
                <a:latin typeface="Arial" charset="0"/>
              </a:rPr>
              <a:t>IF YOU THINK YOU HAVE BEEN EXPOSED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124200"/>
            <a:ext cx="6477000" cy="3352800"/>
          </a:xfrm>
        </p:spPr>
        <p:txBody>
          <a:bodyPr>
            <a:normAutofit lnSpcReduction="10000"/>
          </a:bodyPr>
          <a:lstStyle/>
          <a:p>
            <a:pPr algn="l">
              <a:defRPr/>
            </a:pPr>
            <a:r>
              <a:rPr lang="en-US" sz="3600" i="1" smtClean="0">
                <a:latin typeface="Arial" charset="0"/>
              </a:rPr>
              <a:t>IMMEDIATELY</a:t>
            </a:r>
            <a:r>
              <a:rPr lang="en-US" sz="3600" smtClean="0">
                <a:latin typeface="Arial" charset="0"/>
              </a:rPr>
              <a:t> TAKE CARE OF YOURSELF and</a:t>
            </a:r>
          </a:p>
          <a:p>
            <a:pPr algn="l">
              <a:defRPr/>
            </a:pPr>
            <a:r>
              <a:rPr lang="en-US" sz="3600" smtClean="0">
                <a:latin typeface="Arial" charset="0"/>
              </a:rPr>
              <a:t> </a:t>
            </a:r>
          </a:p>
          <a:p>
            <a:pPr algn="l">
              <a:defRPr/>
            </a:pPr>
            <a:endParaRPr lang="en-US" sz="3600" i="1" smtClean="0">
              <a:latin typeface="Arial" charset="0"/>
            </a:endParaRPr>
          </a:p>
          <a:p>
            <a:pPr algn="l">
              <a:defRPr/>
            </a:pPr>
            <a:r>
              <a:rPr lang="en-US" sz="3600" i="1" smtClean="0">
                <a:latin typeface="Arial" charset="0"/>
              </a:rPr>
              <a:t>IMMEDIATELY </a:t>
            </a:r>
            <a:r>
              <a:rPr lang="en-US" sz="3600" smtClean="0">
                <a:latin typeface="Arial" charset="0"/>
              </a:rPr>
              <a:t>NOTIFY YOUR SUPERVISOR</a:t>
            </a:r>
          </a:p>
        </p:txBody>
      </p:sp>
    </p:spTree>
  </p:cSld>
  <p:clrMapOvr>
    <a:masterClrMapping/>
  </p:clrMapOvr>
  <p:transition>
    <p:cut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7086600" cy="1066800"/>
          </a:xfrm>
        </p:spPr>
        <p:txBody>
          <a:bodyPr/>
          <a:lstStyle/>
          <a:p>
            <a:pPr algn="l">
              <a:defRPr/>
            </a:pPr>
            <a:r>
              <a:rPr lang="en-US" sz="3200" b="1" smtClean="0">
                <a:latin typeface="Arial" charset="0"/>
              </a:rPr>
              <a:t>BBPs:  4  BASIC  REQUIREMENTS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05000"/>
            <a:ext cx="8610600" cy="4419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400" smtClean="0">
                <a:latin typeface="Arial" charset="0"/>
              </a:rPr>
              <a:t>4  BASIC  </a:t>
            </a:r>
            <a:r>
              <a:rPr lang="en-US" sz="2400" u="sng" smtClean="0">
                <a:latin typeface="Arial" charset="0"/>
              </a:rPr>
              <a:t>MEDICAL</a:t>
            </a:r>
            <a:r>
              <a:rPr lang="en-US" sz="2400" smtClean="0">
                <a:latin typeface="Arial" charset="0"/>
              </a:rPr>
              <a:t>  REQUIREMENTS  TO  VALIDATE  AN  OCCUPATIONAL  EXPOSURE  CAUSING  THE  INFECTION  </a:t>
            </a:r>
            <a:r>
              <a:rPr lang="en-US" sz="2000" smtClean="0">
                <a:latin typeface="Arial" charset="0"/>
              </a:rPr>
              <a:t>(i.e., WORK. COMP.):</a:t>
            </a:r>
          </a:p>
          <a:p>
            <a:pPr>
              <a:lnSpc>
                <a:spcPct val="80000"/>
              </a:lnSpc>
              <a:defRPr/>
            </a:pPr>
            <a:endParaRPr lang="en-US" sz="2800" smtClean="0">
              <a:latin typeface="Arial" charset="0"/>
            </a:endParaRPr>
          </a:p>
          <a:p>
            <a:pPr>
              <a:lnSpc>
                <a:spcPct val="140000"/>
              </a:lnSpc>
              <a:buClr>
                <a:schemeClr val="hlink"/>
              </a:buClr>
              <a:buFont typeface="Monotype Sorts" pitchFamily="2" charset="2"/>
              <a:buChar char="1"/>
              <a:defRPr/>
            </a:pPr>
            <a:r>
              <a:rPr lang="en-US" sz="2000" smtClean="0">
                <a:latin typeface="Arial" charset="0"/>
              </a:rPr>
              <a:t> 1. DOCUMENTED  BONA  FIDE   EXPOSURE</a:t>
            </a:r>
          </a:p>
          <a:p>
            <a:pPr>
              <a:lnSpc>
                <a:spcPct val="140000"/>
              </a:lnSpc>
              <a:buClr>
                <a:schemeClr val="hlink"/>
              </a:buClr>
              <a:buFont typeface="Monotype Sorts" pitchFamily="2" charset="2"/>
              <a:buChar char="1"/>
              <a:defRPr/>
            </a:pPr>
            <a:r>
              <a:rPr lang="en-US" sz="2000" smtClean="0">
                <a:latin typeface="Arial" charset="0"/>
              </a:rPr>
              <a:t> 2.  SOURCE  PATIENT  (+)  FOR  BBP</a:t>
            </a:r>
          </a:p>
          <a:p>
            <a:pPr>
              <a:lnSpc>
                <a:spcPct val="140000"/>
              </a:lnSpc>
              <a:buClr>
                <a:schemeClr val="hlink"/>
              </a:buClr>
              <a:buFont typeface="Monotype Sorts" pitchFamily="2" charset="2"/>
              <a:buChar char="1"/>
              <a:defRPr/>
            </a:pPr>
            <a:r>
              <a:rPr lang="en-US" sz="2000" smtClean="0">
                <a:latin typeface="Arial" charset="0"/>
              </a:rPr>
              <a:t> 3.  EXPOSED  EMPLOYEE BASELINE TEST  (-)</a:t>
            </a:r>
          </a:p>
          <a:p>
            <a:pPr>
              <a:lnSpc>
                <a:spcPct val="140000"/>
              </a:lnSpc>
              <a:buClr>
                <a:schemeClr val="hlink"/>
              </a:buClr>
              <a:buFont typeface="Monotype Sorts" pitchFamily="2" charset="2"/>
              <a:buChar char="1"/>
              <a:defRPr/>
            </a:pPr>
            <a:r>
              <a:rPr lang="en-US" sz="2000" smtClean="0">
                <a:latin typeface="Arial" charset="0"/>
              </a:rPr>
              <a:t> 4.  EXPOSED  EMPLOYEE  FOLLOWUP  TEST  (+)</a:t>
            </a:r>
          </a:p>
          <a:p>
            <a:pPr lvl="4">
              <a:lnSpc>
                <a:spcPct val="80000"/>
              </a:lnSpc>
              <a:buClr>
                <a:schemeClr val="hlink"/>
              </a:buClr>
              <a:buFont typeface="Monotype Sorts" pitchFamily="2" charset="2"/>
              <a:buNone/>
              <a:defRPr/>
            </a:pPr>
            <a:r>
              <a:rPr lang="en-US" smtClean="0">
                <a:latin typeface="Arial" charset="0"/>
              </a:rPr>
              <a:t>						</a:t>
            </a:r>
          </a:p>
          <a:p>
            <a:pPr lvl="4">
              <a:lnSpc>
                <a:spcPct val="80000"/>
              </a:lnSpc>
              <a:buClr>
                <a:schemeClr val="hlink"/>
              </a:buClr>
              <a:buFont typeface="Monotype Sorts" pitchFamily="2" charset="2"/>
              <a:buNone/>
              <a:defRPr/>
            </a:pPr>
            <a:r>
              <a:rPr lang="en-US" sz="900" smtClean="0">
                <a:latin typeface="Arial" charset="0"/>
              </a:rPr>
              <a:t>						ROBERT BALL</a:t>
            </a:r>
          </a:p>
          <a:p>
            <a:pPr>
              <a:lnSpc>
                <a:spcPct val="80000"/>
              </a:lnSpc>
              <a:defRPr/>
            </a:pPr>
            <a:endParaRPr lang="en-US" sz="90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800" smtClean="0">
                <a:latin typeface="Arial" charset="0"/>
              </a:rPr>
              <a:t>RESOURCE WEBSITES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41475"/>
            <a:ext cx="8153400" cy="4835525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Arial" charset="0"/>
                <a:hlinkClick r:id="rId3"/>
              </a:rPr>
              <a:t>www.cdc.gov</a:t>
            </a:r>
            <a:endParaRPr lang="en-US" smtClean="0">
              <a:latin typeface="Arial" charset="0"/>
            </a:endParaRPr>
          </a:p>
          <a:p>
            <a:pPr>
              <a:defRPr/>
            </a:pPr>
            <a:endParaRPr lang="en-US" smtClean="0">
              <a:latin typeface="Arial" charset="0"/>
            </a:endParaRPr>
          </a:p>
          <a:p>
            <a:pPr>
              <a:defRPr/>
            </a:pPr>
            <a:r>
              <a:rPr lang="en-US" smtClean="0">
                <a:latin typeface="Arial" charset="0"/>
                <a:hlinkClick r:id="rId4"/>
              </a:rPr>
              <a:t>www.osha.gov</a:t>
            </a:r>
            <a:endParaRPr lang="en-US" smtClean="0">
              <a:latin typeface="Arial" charset="0"/>
            </a:endParaRPr>
          </a:p>
          <a:p>
            <a:pPr>
              <a:defRPr/>
            </a:pPr>
            <a:endParaRPr lang="en-US" smtClean="0">
              <a:latin typeface="Arial" charset="0"/>
            </a:endParaRPr>
          </a:p>
          <a:p>
            <a:pPr>
              <a:defRPr/>
            </a:pPr>
            <a:r>
              <a:rPr lang="en-US" smtClean="0">
                <a:latin typeface="Arial" charset="0"/>
                <a:hlinkClick r:id="rId5"/>
              </a:rPr>
              <a:t>www.nasn.org</a:t>
            </a:r>
            <a:r>
              <a:rPr lang="en-US" smtClean="0">
                <a:latin typeface="Arial" charset="0"/>
              </a:rPr>
              <a:t> -</a:t>
            </a:r>
            <a:r>
              <a:rPr lang="en-US" sz="2000" smtClean="0">
                <a:latin typeface="Arial" charset="0"/>
              </a:rPr>
              <a:t>National Association of School Nurses</a:t>
            </a:r>
          </a:p>
          <a:p>
            <a:pPr>
              <a:buFont typeface="Wingdings" pitchFamily="2" charset="2"/>
              <a:buNone/>
              <a:defRPr/>
            </a:pPr>
            <a:endParaRPr lang="en-US" sz="2000" smtClean="0">
              <a:latin typeface="Arial" charset="0"/>
            </a:endParaRPr>
          </a:p>
          <a:p>
            <a:pPr lvl="1">
              <a:defRPr/>
            </a:pPr>
            <a:r>
              <a:rPr lang="en-US" sz="2400" smtClean="0">
                <a:latin typeface="Arial" charset="0"/>
              </a:rPr>
              <a:t>  Implementing OSHA Standards in a School Setting</a:t>
            </a:r>
          </a:p>
          <a:p>
            <a:pPr lvl="1">
              <a:defRPr/>
            </a:pPr>
            <a:endParaRPr lang="en-US" sz="1800" smtClean="0">
              <a:latin typeface="Arial" charset="0"/>
            </a:endParaRPr>
          </a:p>
          <a:p>
            <a:pPr lvl="1">
              <a:defRPr/>
            </a:pPr>
            <a:r>
              <a:rPr lang="en-US" sz="2400" smtClean="0">
                <a:latin typeface="Arial" charset="0"/>
              </a:rPr>
              <a:t>  Occupational Exposure to BBP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7200" smtClean="0"/>
              <a:t>End of Module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idx="1"/>
          </p:nvPr>
        </p:nvSpPr>
        <p:spPr>
          <a:xfrm>
            <a:off x="1431925" y="2816225"/>
            <a:ext cx="6894513" cy="3259138"/>
          </a:xfrm>
        </p:spPr>
        <p:txBody>
          <a:bodyPr/>
          <a:lstStyle/>
          <a:p>
            <a:pPr lvl="4">
              <a:buFont typeface="Wingdings" pitchFamily="2" charset="2"/>
              <a:buNone/>
              <a:defRPr/>
            </a:pPr>
            <a:r>
              <a:rPr lang="en-US" sz="4800" dirty="0" smtClean="0">
                <a:solidFill>
                  <a:srgbClr val="0033CC"/>
                </a:solidFill>
                <a:hlinkClick r:id="rId3"/>
              </a:rPr>
              <a:t>Click Here</a:t>
            </a:r>
            <a:r>
              <a:rPr lang="en-US" sz="4800" dirty="0" smtClean="0">
                <a:hlinkClick r:id="rId3"/>
              </a:rPr>
              <a:t> </a:t>
            </a:r>
            <a:r>
              <a:rPr lang="en-US" sz="4800" dirty="0" smtClean="0"/>
              <a:t>to return to the Employee Training Page          </a:t>
            </a:r>
          </a:p>
          <a:p>
            <a:pPr lvl="4">
              <a:buFont typeface="Wingdings" pitchFamily="2" charset="2"/>
              <a:buNone/>
              <a:defRPr/>
            </a:pPr>
            <a:endParaRPr lang="en-US" sz="4800" dirty="0" smtClean="0"/>
          </a:p>
          <a:p>
            <a:pPr lvl="4">
              <a:buFont typeface="Wingdings" pitchFamily="2" charset="2"/>
              <a:buNone/>
              <a:defRPr/>
            </a:pPr>
            <a:endParaRPr lang="en-US" sz="4800" dirty="0" smtClean="0"/>
          </a:p>
          <a:p>
            <a:pPr lvl="4">
              <a:buFont typeface="Wingdings" pitchFamily="2" charset="2"/>
              <a:buNone/>
              <a:defRPr/>
            </a:pPr>
            <a:endParaRPr lang="en-US" sz="4800" dirty="0" smtClean="0"/>
          </a:p>
          <a:p>
            <a:pPr lvl="4">
              <a:buFont typeface="Wingdings" pitchFamily="2" charset="2"/>
              <a:buNone/>
              <a:defRPr/>
            </a:pPr>
            <a:endParaRPr lang="en-US" sz="4800" dirty="0" smtClean="0"/>
          </a:p>
          <a:p>
            <a:pPr lvl="4">
              <a:buFont typeface="Wingdings" pitchFamily="2" charset="2"/>
              <a:buNone/>
              <a:defRPr/>
            </a:pPr>
            <a:endParaRPr lang="en-US" sz="4800" dirty="0" smtClean="0"/>
          </a:p>
          <a:p>
            <a:pPr lvl="4">
              <a:buFont typeface="Wingdings" pitchFamily="2" charset="2"/>
              <a:buNone/>
              <a:defRPr/>
            </a:pPr>
            <a:endParaRPr lang="en-US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3838"/>
            <a:ext cx="4783138" cy="9953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29184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686800" cy="4953000"/>
          </a:xfrm>
        </p:spPr>
        <p:txBody>
          <a:bodyPr>
            <a:noAutofit/>
          </a:bodyPr>
          <a:lstStyle/>
          <a:p>
            <a:pPr marL="609600" indent="-609600">
              <a:buFont typeface="Wingdings" pitchFamily="2" charset="2"/>
              <a:buNone/>
              <a:defRPr/>
            </a:pPr>
            <a:r>
              <a:rPr lang="en-US" sz="4400" dirty="0" smtClean="0">
                <a:latin typeface="Arial" charset="0"/>
              </a:rPr>
              <a:t>   1. It is an OSHA Federal requirement.</a:t>
            </a:r>
          </a:p>
          <a:p>
            <a:pPr marL="609600" indent="-609600">
              <a:buFont typeface="Wingdings" pitchFamily="2" charset="2"/>
              <a:buNone/>
              <a:defRPr/>
            </a:pPr>
            <a:endParaRPr lang="en-US" sz="4400" dirty="0" smtClean="0">
              <a:latin typeface="Arial" charset="0"/>
            </a:endParaRP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US" sz="4400" dirty="0" smtClean="0">
                <a:latin typeface="Arial" charset="0"/>
              </a:rPr>
              <a:t> 2. Through education and understanding, employees will be better protected and the risk of an exposure can be reduced.</a:t>
            </a:r>
          </a:p>
          <a:p>
            <a:pPr marL="609600" indent="-609600">
              <a:buFont typeface="Wingdings" pitchFamily="2" charset="2"/>
              <a:buNone/>
              <a:defRPr/>
            </a:pPr>
            <a:endParaRPr lang="en-US" sz="4400" dirty="0" smtClean="0">
              <a:latin typeface="Arial" charset="0"/>
            </a:endParaRP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US" sz="4400" dirty="0" smtClean="0"/>
              <a:t>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304800"/>
            <a:ext cx="7772400" cy="12192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b="1" dirty="0" smtClean="0">
                <a:solidFill>
                  <a:schemeClr val="accent1">
                    <a:satMod val="150000"/>
                  </a:schemeClr>
                </a:solidFill>
                <a:latin typeface="Arial" charset="0"/>
                <a:ea typeface="+mj-ea"/>
                <a:cs typeface="+mj-cs"/>
              </a:rPr>
              <a:t>Why?</a:t>
            </a:r>
            <a:endParaRPr kumimoji="0" lang="en-US" sz="66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"/>
            <a:ext cx="8077200" cy="51816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latin typeface="Arial" charset="0"/>
              </a:rPr>
              <a:t>29 CFR 1910.1030</a:t>
            </a:r>
          </a:p>
          <a:p>
            <a:pPr>
              <a:defRPr/>
            </a:pPr>
            <a:r>
              <a:rPr lang="en-US" sz="4000" dirty="0" err="1" smtClean="0">
                <a:latin typeface="Arial" charset="0"/>
              </a:rPr>
              <a:t>Bloodborne</a:t>
            </a:r>
            <a:r>
              <a:rPr lang="en-US" sz="4000" dirty="0" smtClean="0">
                <a:latin typeface="Arial" charset="0"/>
              </a:rPr>
              <a:t> Pathogens Standard</a:t>
            </a:r>
          </a:p>
          <a:p>
            <a:pPr>
              <a:defRPr/>
            </a:pPr>
            <a:r>
              <a:rPr lang="en-US" sz="2400" dirty="0" smtClean="0">
                <a:latin typeface="Arial" charset="0"/>
              </a:rPr>
              <a:t>Federal Register - December 6, 1991</a:t>
            </a:r>
          </a:p>
          <a:p>
            <a:pPr>
              <a:defRPr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293891" name="Rectangle 3"/>
          <p:cNvSpPr>
            <a:spLocks noChangeArrowheads="1"/>
          </p:cNvSpPr>
          <p:nvPr/>
        </p:nvSpPr>
        <p:spPr bwMode="auto">
          <a:xfrm>
            <a:off x="533400" y="228600"/>
            <a:ext cx="8001000" cy="3019425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60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What does it mean?</a:t>
            </a:r>
          </a:p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Mandates   rules  for  employers   to protect  workers  from occupational  exposure  to  blood  and other  body  fluids   that  potentially contain 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bloodborne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pathogens.</a:t>
            </a:r>
          </a:p>
        </p:txBody>
      </p:sp>
    </p:spTree>
  </p:cSld>
  <p:clrMapOvr>
    <a:masterClrMapping/>
  </p:clrMapOvr>
  <p:transition>
    <p:cut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391400" cy="914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5400" dirty="0" smtClean="0">
                <a:latin typeface="Arial" charset="0"/>
              </a:rPr>
              <a:t>BBP TRAINING IS MANDATORY</a:t>
            </a:r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752600"/>
            <a:ext cx="7010400" cy="3429000"/>
          </a:xfrm>
        </p:spPr>
        <p:txBody>
          <a:bodyPr/>
          <a:lstStyle/>
          <a:p>
            <a:pPr algn="ctr">
              <a:defRPr/>
            </a:pPr>
            <a:r>
              <a:rPr lang="en-US" sz="4000" dirty="0" smtClean="0">
                <a:latin typeface="Arial" charset="0"/>
              </a:rPr>
              <a:t>UPON EMPLOYMENT for new hires</a:t>
            </a:r>
          </a:p>
          <a:p>
            <a:pPr algn="ctr">
              <a:defRPr/>
            </a:pPr>
            <a:r>
              <a:rPr lang="en-US" sz="4000" dirty="0" smtClean="0">
                <a:latin typeface="Arial" charset="0"/>
              </a:rPr>
              <a:t>and ANNUALLY for employees at risk of BBP exposure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7162800" cy="1219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>
                <a:latin typeface="Arial" charset="0"/>
              </a:rPr>
              <a:t>BBP TRAINING INCLUDES: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41475"/>
            <a:ext cx="8610600" cy="44545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endParaRPr lang="en-US" sz="1800" smtClean="0">
              <a:latin typeface="Arial" charset="0"/>
            </a:endParaRPr>
          </a:p>
          <a:p>
            <a:pPr>
              <a:defRPr/>
            </a:pPr>
            <a:r>
              <a:rPr lang="en-US" sz="3400" smtClean="0">
                <a:latin typeface="Arial" charset="0"/>
              </a:rPr>
              <a:t>NEW HIRE EDUCATION AND TRAINING</a:t>
            </a:r>
          </a:p>
          <a:p>
            <a:pPr>
              <a:defRPr/>
            </a:pPr>
            <a:r>
              <a:rPr lang="en-US" sz="3400" smtClean="0">
                <a:latin typeface="Arial" charset="0"/>
              </a:rPr>
              <a:t>ANNUAL EDUCATION AND TRAINING</a:t>
            </a:r>
          </a:p>
          <a:p>
            <a:pPr>
              <a:defRPr/>
            </a:pPr>
            <a:r>
              <a:rPr lang="en-US" sz="3400" smtClean="0">
                <a:latin typeface="Arial" charset="0"/>
              </a:rPr>
              <a:t>AVAILABILITY OF PPE</a:t>
            </a:r>
          </a:p>
          <a:p>
            <a:pPr>
              <a:defRPr/>
            </a:pPr>
            <a:r>
              <a:rPr lang="en-US" sz="3400" smtClean="0">
                <a:latin typeface="Arial" charset="0"/>
              </a:rPr>
              <a:t>OFFERING OF HEPATITIS B TO AT RISK EMPLOYEES</a:t>
            </a:r>
          </a:p>
          <a:p>
            <a:pPr>
              <a:defRPr/>
            </a:pPr>
            <a:r>
              <a:rPr lang="en-US" sz="3400" smtClean="0">
                <a:latin typeface="Arial" charset="0"/>
              </a:rPr>
              <a:t>PROPER REPORTING OF BLOOD/BODY FLUID EXPOSURES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smtClean="0">
                <a:latin typeface="Arial" charset="0"/>
              </a:rPr>
              <a:t>BLOODBORNE PATHOGENS TRAINING CHECKLIST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2036763"/>
            <a:ext cx="7391400" cy="4364037"/>
          </a:xfrm>
        </p:spPr>
        <p:txBody>
          <a:bodyPr/>
          <a:lstStyle/>
          <a:p>
            <a:pPr>
              <a:defRPr/>
            </a:pPr>
            <a:r>
              <a:rPr lang="en-US" sz="3600" smtClean="0">
                <a:latin typeface="Arial" charset="0"/>
              </a:rPr>
              <a:t>Required elements for training</a:t>
            </a:r>
          </a:p>
          <a:p>
            <a:pPr>
              <a:defRPr/>
            </a:pPr>
            <a:r>
              <a:rPr lang="en-US" sz="3600" smtClean="0">
                <a:latin typeface="Arial" charset="0"/>
              </a:rPr>
              <a:t>See handout – “Annual Bloodborne Pathogens Training Checklist”</a:t>
            </a:r>
          </a:p>
        </p:txBody>
      </p:sp>
      <p:pic>
        <p:nvPicPr>
          <p:cNvPr id="11268" name="Picture 4" descr="Sample 2 Biohazard Symb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3886200"/>
            <a:ext cx="2286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smtClean="0">
                <a:latin typeface="Arial" charset="0"/>
              </a:rPr>
              <a:t>OFFERING HEPATITIS B IMMUNIZATION</a:t>
            </a:r>
            <a:r>
              <a:rPr lang="en-US" sz="3600" smtClean="0"/>
              <a:t> 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smtClean="0">
                <a:latin typeface="Arial" charset="0"/>
              </a:rPr>
              <a:t>“High risk” employees are determined by School District policy</a:t>
            </a:r>
          </a:p>
          <a:p>
            <a:pPr>
              <a:defRPr/>
            </a:pPr>
            <a:r>
              <a:rPr lang="en-US" sz="2800" smtClean="0">
                <a:latin typeface="Arial" charset="0"/>
              </a:rPr>
              <a:t>BBP Training – offer Hep B series within 10 days of BBP training</a:t>
            </a:r>
          </a:p>
          <a:p>
            <a:pPr>
              <a:defRPr/>
            </a:pPr>
            <a:r>
              <a:rPr lang="en-US" sz="2800" smtClean="0">
                <a:latin typeface="Arial" charset="0"/>
              </a:rPr>
              <a:t>Hep B Series – 0 – 1 month – 5 months</a:t>
            </a:r>
          </a:p>
          <a:p>
            <a:pPr>
              <a:defRPr/>
            </a:pPr>
            <a:r>
              <a:rPr lang="en-US" sz="2800" smtClean="0">
                <a:latin typeface="Arial" charset="0"/>
              </a:rPr>
              <a:t>If you have had the Hep B Series, please provide documentation</a:t>
            </a:r>
          </a:p>
          <a:p>
            <a:pPr>
              <a:defRPr/>
            </a:pPr>
            <a:r>
              <a:rPr lang="en-US" sz="2800" smtClean="0">
                <a:latin typeface="Arial" charset="0"/>
              </a:rPr>
              <a:t>To schedule the Hep B Series, please contact your school nurse, supervisor, or Assistant Superintendent for Human Resources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39</TotalTime>
  <Words>1354</Words>
  <Application>Microsoft Office PowerPoint</Application>
  <PresentationFormat>On-screen Show (4:3)</PresentationFormat>
  <Paragraphs>293</Paragraphs>
  <Slides>36</Slides>
  <Notes>36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Module</vt:lpstr>
      <vt:lpstr>Document</vt:lpstr>
      <vt:lpstr>Greenwood School  District 50  OSHA UPDATE</vt:lpstr>
      <vt:lpstr>TOPICS </vt:lpstr>
      <vt:lpstr>OBJECTIVES</vt:lpstr>
      <vt:lpstr> </vt:lpstr>
      <vt:lpstr>Slide 5</vt:lpstr>
      <vt:lpstr>BBP TRAINING IS MANDATORY</vt:lpstr>
      <vt:lpstr>BBP TRAINING INCLUDES:</vt:lpstr>
      <vt:lpstr>BLOODBORNE PATHOGENS TRAINING CHECKLIST</vt:lpstr>
      <vt:lpstr>OFFERING HEPATITIS B IMMUNIZATION </vt:lpstr>
      <vt:lpstr> Greenwood School District 50 has determined the following job categories to be “at risk” for occupational exposure:</vt:lpstr>
      <vt:lpstr>Greenwood School District 50 has determined the following job categories to have some potential for occupational exposure:</vt:lpstr>
      <vt:lpstr>EXPOSURE CONTROL PLAN  is written to:</vt:lpstr>
      <vt:lpstr>REVIEW TERMS THAT ARE LOCATED IN THE ECP </vt:lpstr>
      <vt:lpstr>STANDARD PRECAUTIONS</vt:lpstr>
      <vt:lpstr>AT-RISK EMPLOYEES</vt:lpstr>
      <vt:lpstr>PPE  = PERSONAL PROTECTIVE EQUIPMENT</vt:lpstr>
      <vt:lpstr>WORK PRACTICE CONTROLS</vt:lpstr>
      <vt:lpstr>ENGINEERING CONTROLS</vt:lpstr>
      <vt:lpstr>OPIM = OTHER POTENTIALLY INFECTIOUS MATERIAL        </vt:lpstr>
      <vt:lpstr>PEP = POST EXPOSURE PROPHYLAXIS</vt:lpstr>
      <vt:lpstr>BBPs:  BLOOD, “BODY FLUIDS”</vt:lpstr>
      <vt:lpstr>BBP’s: BLOOD/BODY FLUIDS</vt:lpstr>
      <vt:lpstr>TERMINOLOGY:</vt:lpstr>
      <vt:lpstr>WHAT IS HEPATITIS B</vt:lpstr>
      <vt:lpstr>WHAT IS HEPATITIS C</vt:lpstr>
      <vt:lpstr>HEPATITIS C VIRUS</vt:lpstr>
      <vt:lpstr>HEPATITIS C VIRUS</vt:lpstr>
      <vt:lpstr>WHAT IS HIV/AIDS?</vt:lpstr>
      <vt:lpstr>AIDS = ACQUIRED  IMMUNODEFICIENCY SYNDROME </vt:lpstr>
      <vt:lpstr>RISK OF INFECTION WITH  HEP C, HEP B, and HIV</vt:lpstr>
      <vt:lpstr>HEPATITIS B, HEPATITIS C &amp; HIV</vt:lpstr>
      <vt:lpstr>OCCUPATIONAL   EXPOSURES: EMPLOYEE’S   RESPONSIBILITIES</vt:lpstr>
      <vt:lpstr>IF YOU THINK YOU HAVE BEEN EXPOSED</vt:lpstr>
      <vt:lpstr>BBPs:  4  BASIC  REQUIREMENTS</vt:lpstr>
      <vt:lpstr>RESOURCE WEBSITES</vt:lpstr>
      <vt:lpstr>End of Module</vt:lpstr>
    </vt:vector>
  </TitlesOfParts>
  <Company>Greenwood School District 50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Greenwood School  District 50  OSHA UPDATE</dc:title>
  <dc:creator>Greenwood School District 50</dc:creator>
  <cp:lastModifiedBy>Randy Vaughn</cp:lastModifiedBy>
  <cp:revision>15</cp:revision>
  <dcterms:created xsi:type="dcterms:W3CDTF">2009-07-28T14:39:49Z</dcterms:created>
  <dcterms:modified xsi:type="dcterms:W3CDTF">2015-08-10T20:19:52Z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TC011408271033</vt:lpwstr>
  </property>
</Properties>
</file>