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7"/>
  </p:notesMasterIdLst>
  <p:sldIdLst>
    <p:sldId id="257" r:id="rId2"/>
    <p:sldId id="259" r:id="rId3"/>
    <p:sldId id="28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4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003"/>
    <a:srgbClr val="62139E"/>
    <a:srgbClr val="219797"/>
    <a:srgbClr val="E3CD74"/>
    <a:srgbClr val="EEB42D"/>
    <a:srgbClr val="EED41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49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A31F56-7C95-4177-8E77-CA1F44655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9FF2E-878B-412C-81F8-6BAD2D13EE9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DB7624-C42F-4EE0-B602-5055D7BDE12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B080F-5ACB-457F-9C4A-7A93CD99226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6AFB8D-DB02-4B22-8953-29CB8A0265D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C68A9-0438-4C09-A332-15240BC99A0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32285F-9458-4AE4-AA49-E621606BBB6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748E9-758E-4F3A-B25F-C4C225A2A06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71359-9D74-4DDA-8EBE-4E5E1BF9019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646A3-C6FC-47A4-BAFD-D91230447DA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1EEEE-7993-4DF4-AEDF-29222A9D052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41B1A-3382-4E46-BDBE-F9B7B211FC6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14F69B-63BF-4697-BE56-8458DC4396F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B5FA5-8457-4941-BD3F-BD5DB901D53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6FB9EB-1A68-4314-B0A4-51790467544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8D777-0954-4C78-A74F-EB246078BA3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C1444-D551-4AF2-9027-0CDCFBF5CAF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6DFA24-3BC7-40EB-B29D-3976806B2E7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4D34B5-5EEE-41C0-ABAA-F95067151BA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89453C-AAC4-43C5-906F-08334E1EC22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E9D4A-17F3-49F9-8CEE-B669BB58A56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41ACB-36FE-4C86-B3A9-ED31267CC97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878F7-C4FD-4D6E-9254-E883A226ADA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DC7F51-BF6B-4235-9F63-3849C041E99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86133-2FDF-4B57-983C-94B90661745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F17DE9-00C4-4D7D-ADA3-BFF4ADAE345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E08EC1-3882-4259-9667-E9B30E649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EB3C56-F1AC-44E6-B6FC-01EDDBF8C5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4C451-5058-441A-AA6A-42599BE191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B120D1-9A4B-40DD-8750-F7ABA4946D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66103DD-A340-4C9A-8297-447CFBD525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5C70674F-2022-4326-92C1-A6490B92D4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F0A9FD7-DBB1-4325-B359-3D801BC167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BD4CD-E53F-41DD-9239-18BADD580B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D130F18C-E101-4057-8075-020D275F76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5A43D1A-09FB-4754-B00E-49825B6DBF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CD854BB0-A5D4-4498-8BF9-CDC4601682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DE7F2DC-41FB-47E2-A467-6EB5243092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gwd50.org/Page/183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609600"/>
            <a:ext cx="56388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b="1" i="1" smtClean="0"/>
              <a:t>Religion in the Public School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971800"/>
            <a:ext cx="5867400" cy="1371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3200" b="1" dirty="0" smtClean="0"/>
              <a:t>Greenwood School District 50 </a:t>
            </a:r>
          </a:p>
          <a:p>
            <a:pPr eaLnBrk="1" hangingPunct="1"/>
            <a:r>
              <a:rPr lang="en-US" sz="3200" b="1" dirty="0" smtClean="0"/>
              <a:t>2015</a:t>
            </a:r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3.  Participation in or Encouragement of Religious Activity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12775" y="1752600"/>
            <a:ext cx="8226425" cy="43434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600" b="1" i="1" u="sng" dirty="0" smtClean="0"/>
              <a:t>Teachers and school administrators or employees, </a:t>
            </a:r>
            <a:r>
              <a:rPr lang="en-US" sz="3600" dirty="0" smtClean="0"/>
              <a:t>when acting in those capacities,</a:t>
            </a:r>
            <a:r>
              <a:rPr lang="en-US" sz="3600" b="1" i="1" u="sng" dirty="0" smtClean="0"/>
              <a:t> are representatives of the state </a:t>
            </a:r>
            <a:r>
              <a:rPr lang="en-US" sz="3600" dirty="0" smtClean="0"/>
              <a:t>and are</a:t>
            </a:r>
            <a:r>
              <a:rPr lang="en-US" sz="3600" b="1" i="1" u="sng" dirty="0" smtClean="0"/>
              <a:t> prohibited</a:t>
            </a:r>
            <a:r>
              <a:rPr lang="en-US" sz="3600" dirty="0" smtClean="0"/>
              <a:t> by the establishment clause </a:t>
            </a:r>
            <a:r>
              <a:rPr lang="en-US" sz="3600" b="1" i="1" u="sng" dirty="0" smtClean="0"/>
              <a:t>from soliciting or encouraging </a:t>
            </a:r>
            <a:r>
              <a:rPr lang="en-US" sz="3600" dirty="0" smtClean="0"/>
              <a:t>religious activity, and</a:t>
            </a:r>
            <a:r>
              <a:rPr lang="en-US" sz="3600" b="1" i="1" u="sng" dirty="0" smtClean="0"/>
              <a:t> from participating</a:t>
            </a:r>
            <a:r>
              <a:rPr lang="en-US" sz="3600" dirty="0" smtClean="0"/>
              <a:t> in such activity with students.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Participation Continued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153400" cy="3505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4000" b="1" i="1" u="sng" dirty="0" smtClean="0"/>
              <a:t>Employees also are prohibited from discouraging activity because of its religious content, and from soliciting or encouraging anti-religious activity</a:t>
            </a:r>
            <a:r>
              <a:rPr lang="en-US" sz="4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6248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4.  Religion in School Curriculum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66294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i="1" u="sng" dirty="0" smtClean="0"/>
              <a:t>Religion is a natural part of history,</a:t>
            </a:r>
            <a:r>
              <a:rPr lang="en-US" dirty="0" smtClean="0"/>
              <a:t> which is included in the approved curriculum in SC.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When the topic is addressed, the </a:t>
            </a:r>
            <a:r>
              <a:rPr lang="en-US" b="1" i="1" u="sng" dirty="0" smtClean="0"/>
              <a:t>emphasis must be purely academic</a:t>
            </a:r>
            <a:r>
              <a:rPr lang="en-US" dirty="0" smtClean="0"/>
              <a:t> and not devotional.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Schools </a:t>
            </a:r>
            <a:r>
              <a:rPr lang="en-US" b="1" i="1" u="sng" dirty="0" smtClean="0"/>
              <a:t>may teach about religion</a:t>
            </a:r>
            <a:r>
              <a:rPr lang="en-US" dirty="0" smtClean="0"/>
              <a:t> and its influence on areas such as art, music, literature, and social studies.</a:t>
            </a:r>
          </a:p>
        </p:txBody>
      </p:sp>
      <p:pic>
        <p:nvPicPr>
          <p:cNvPr id="15361" name="Picture 1" descr="C:\Users\vaughnr\AppData\Local\Microsoft\Windows\Temporary Internet Files\Content.IE5\R0O0IQYV\MP90040013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3642" y="1600200"/>
            <a:ext cx="1560463" cy="2130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53275" cy="10271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5. Religious Content in Student Assignments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49530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i="1" u="sng" dirty="0" smtClean="0"/>
              <a:t>Students may express their beliefs about religion</a:t>
            </a:r>
            <a:r>
              <a:rPr lang="en-US" dirty="0" smtClean="0"/>
              <a:t> in the form of homework, artwork, and other written and oral assignments free of discrimination based on the religious content of their submissions.</a:t>
            </a:r>
          </a:p>
          <a:p>
            <a:pPr eaLnBrk="1" hangingPunct="1"/>
            <a:r>
              <a:rPr lang="en-US" dirty="0" smtClean="0"/>
              <a:t>Such home and classroom work should be judged by ordinary academic standards of substance and relevance and against other legitimate pedagogical concerns identified by the school.</a:t>
            </a:r>
          </a:p>
        </p:txBody>
      </p:sp>
      <p:pic>
        <p:nvPicPr>
          <p:cNvPr id="13315" name="Picture 3" descr="C:\Users\vaughnr\AppData\Local\Microsoft\Windows\Temporary Internet Files\Content.IE5\QTVD099Q\MP90044221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57200"/>
            <a:ext cx="16002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43800" cy="914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6. Distribution of Religious Literature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4582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Schools </a:t>
            </a:r>
            <a:r>
              <a:rPr lang="en-US" sz="3200" b="1" i="1" u="sng" dirty="0" smtClean="0"/>
              <a:t>generally shall not permit formal distribution</a:t>
            </a:r>
            <a:r>
              <a:rPr lang="en-US" sz="3200" dirty="0" smtClean="0"/>
              <a:t> of any materials from any non-school organization, regardless of the content of the materials </a:t>
            </a:r>
            <a:r>
              <a:rPr lang="en-US" sz="3200" b="1" i="1" u="sng" dirty="0" smtClean="0"/>
              <a:t>on school property</a:t>
            </a:r>
            <a:r>
              <a:rPr lang="en-US" sz="3200" dirty="0" smtClean="0"/>
              <a:t>.  Accordingly, students generally should not distribute flyers to all students on a mass level at specific established locations at the school.  </a:t>
            </a:r>
            <a:r>
              <a:rPr lang="en-US" sz="3200" b="1" i="1" u="sng" dirty="0" smtClean="0"/>
              <a:t>Students can distribute information on an informal basis that is not disruptive</a:t>
            </a:r>
            <a:r>
              <a:rPr lang="en-US" sz="3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85800"/>
            <a:ext cx="8763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More on Distribution of Religious Literature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434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i="1" u="sng" dirty="0" smtClean="0"/>
              <a:t>Students have a right to distribute religious literature to their schoolmates on the same terms as they are permitted to distribute other literature</a:t>
            </a:r>
            <a:r>
              <a:rPr lang="en-US" sz="3200" dirty="0" smtClean="0"/>
              <a:t> that is unrelated to school curriculum or activities.  Schools may impose reasonable time, place, and manner on distribution of religious literature as they do on nonschool literature generally.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752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7.  Student Participation in Religious Events Before and After School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56388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i="1" u="sng" dirty="0" smtClean="0"/>
              <a:t>There is no legal reason not to allow students to participate in religious events “before and after school,”</a:t>
            </a:r>
            <a:r>
              <a:rPr lang="en-US" sz="3200" dirty="0" smtClean="0"/>
              <a:t> which do not interfere with instructional time or the educational process.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655888" y="1325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1509" name="Picture 5" descr="flag_l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057400"/>
            <a:ext cx="2708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8.  Religious Persuasion vs. Religious Harassment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001000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While students may speak about and try to persuade peers on religious issues, </a:t>
            </a:r>
            <a:r>
              <a:rPr lang="en-US" b="1" i="1" u="sng" dirty="0" smtClean="0"/>
              <a:t>students may not be compelled to participate in religious discussions</a:t>
            </a:r>
            <a:r>
              <a:rPr lang="en-US" dirty="0" smtClean="0"/>
              <a:t>.  Persuasion becomes harassment when the recipient of the speech acknowledges his/her desire not to participate.  School officials should intercede to stop harassment immediately.</a:t>
            </a:r>
          </a:p>
        </p:txBody>
      </p:sp>
      <p:pic>
        <p:nvPicPr>
          <p:cNvPr id="5122" name="Picture 2" descr="C:\Users\vaughnr\AppData\Local\Microsoft\Windows\Temporary Internet Files\Content.IE5\8REIVXBG\MP90043923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4102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58750"/>
            <a:ext cx="6324600" cy="1027113"/>
          </a:xfrm>
        </p:spPr>
        <p:txBody>
          <a:bodyPr/>
          <a:lstStyle/>
          <a:p>
            <a:pPr eaLnBrk="1" hangingPunct="1"/>
            <a:r>
              <a:rPr lang="en-US" smtClean="0"/>
              <a:t>9.  Religious Holidays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895600"/>
            <a:ext cx="7772400" cy="37338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Although </a:t>
            </a:r>
            <a:r>
              <a:rPr lang="en-US" b="1" i="1" u="sng" dirty="0" smtClean="0"/>
              <a:t>public schools may teach about religious holidays</a:t>
            </a:r>
            <a:r>
              <a:rPr lang="en-US" dirty="0" smtClean="0"/>
              <a:t>, including their religious aspects, and may celebrate the secular aspects of holidays, </a:t>
            </a:r>
            <a:r>
              <a:rPr lang="en-US" b="1" i="1" u="sng" dirty="0" smtClean="0"/>
              <a:t>schools may not observe holidays as religious events</a:t>
            </a:r>
            <a:r>
              <a:rPr lang="en-US" dirty="0" smtClean="0"/>
              <a:t> or promote such observance by students.</a:t>
            </a:r>
          </a:p>
        </p:txBody>
      </p:sp>
      <p:pic>
        <p:nvPicPr>
          <p:cNvPr id="3073" name="Picture 1" descr="C:\Users\vaughnr\AppData\Local\Microsoft\Windows\Temporary Internet Files\Content.IE5\8REIVXBG\MP90042780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447800"/>
            <a:ext cx="1290638" cy="1219200"/>
          </a:xfrm>
          <a:prstGeom prst="rect">
            <a:avLst/>
          </a:prstGeom>
          <a:noFill/>
        </p:spPr>
      </p:pic>
      <p:pic>
        <p:nvPicPr>
          <p:cNvPr id="3074" name="Picture 2" descr="C:\Users\vaughnr\AppData\Local\Microsoft\Windows\Temporary Internet Files\Content.IE5\QTVD099Q\MP90044028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143000"/>
            <a:ext cx="1066800" cy="1600200"/>
          </a:xfrm>
          <a:prstGeom prst="rect">
            <a:avLst/>
          </a:prstGeom>
          <a:noFill/>
        </p:spPr>
      </p:pic>
      <p:pic>
        <p:nvPicPr>
          <p:cNvPr id="3075" name="Picture 3" descr="C:\Users\vaughnr\AppData\Local\Microsoft\Windows\Temporary Internet Files\Content.IE5\8REIVXBG\MP90034145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1371600"/>
            <a:ext cx="108712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10.  Permitted Absences from Objectionable Lessons in Religion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438400"/>
            <a:ext cx="5715000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i="1" u="sng" dirty="0" smtClean="0"/>
              <a:t>Administrators and teachers should try to accommodate the reasonable requests</a:t>
            </a:r>
            <a:r>
              <a:rPr lang="en-US" dirty="0" smtClean="0"/>
              <a:t> of parents and students to be excused from objectionable lessons, discussions, or activities concerning religion.</a:t>
            </a:r>
          </a:p>
        </p:txBody>
      </p:sp>
      <p:pic>
        <p:nvPicPr>
          <p:cNvPr id="2" name="Picture 3" descr="C:\Users\vaughnr\AppData\Local\Microsoft\Windows\Temporary Internet Files\Content.IE5\ZRLMWGS2\MP90044249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752600"/>
            <a:ext cx="2252896" cy="3389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457200"/>
            <a:ext cx="8077200" cy="914400"/>
          </a:xfrm>
        </p:spPr>
        <p:txBody>
          <a:bodyPr/>
          <a:lstStyle/>
          <a:p>
            <a:pPr eaLnBrk="1" hangingPunct="1"/>
            <a:r>
              <a:rPr lang="en-US" sz="3400" smtClean="0"/>
              <a:t>S. C. Code Ann. 59-17-140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447800"/>
            <a:ext cx="7239000" cy="3733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 smtClean="0"/>
              <a:t>“Effective July 1, 2001, each school district during </a:t>
            </a:r>
            <a:r>
              <a:rPr lang="en-US" sz="3600" b="1" u="sng" dirty="0" smtClean="0"/>
              <a:t>annual</a:t>
            </a:r>
            <a:r>
              <a:rPr lang="en-US" sz="3600" b="1" dirty="0" smtClean="0"/>
              <a:t> in-service training shall provide a program of instruction for employees in the essentials of constitutional protections and prohibitions as they relate to religion and public school operations.”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1371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11. Released Time for Religious Instruction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29000"/>
            <a:ext cx="8153400" cy="2514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/>
              <a:t>Subject to applicable State laws, </a:t>
            </a:r>
            <a:r>
              <a:rPr lang="en-US" b="1" i="1" u="sng" dirty="0" smtClean="0"/>
              <a:t>School Boards may allow religious instruction off school property.</a:t>
            </a:r>
            <a:r>
              <a:rPr lang="en-US" dirty="0" smtClean="0"/>
              <a:t>  If allowed, schools may not encourage or discourage participation or penalize those who do attend.</a:t>
            </a:r>
          </a:p>
        </p:txBody>
      </p:sp>
      <p:pic>
        <p:nvPicPr>
          <p:cNvPr id="24580" name="Picture 4" descr="PE0325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163512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j01834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3938" y="1524000"/>
            <a:ext cx="1770062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5699125" cy="1190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12. Teaching Values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Though schools must be neutral with respect to religion, </a:t>
            </a:r>
            <a:r>
              <a:rPr lang="en-US" b="1" i="1" u="sng" dirty="0" smtClean="0"/>
              <a:t>they may play an active role with respect to teaching civic values and virtue, and the moral code</a:t>
            </a:r>
            <a:r>
              <a:rPr lang="en-US" dirty="0" smtClean="0"/>
              <a:t> that holds us together as a community.  </a:t>
            </a:r>
            <a:r>
              <a:rPr lang="en-US" i="1" dirty="0" smtClean="0"/>
              <a:t>The fact that some of these values are held also by religions does not make it unlawful to teach them in school</a:t>
            </a:r>
            <a:r>
              <a:rPr lang="en-US" dirty="0" smtClean="0"/>
              <a:t>.</a:t>
            </a:r>
          </a:p>
        </p:txBody>
      </p:sp>
      <p:pic>
        <p:nvPicPr>
          <p:cNvPr id="55301" name="Picture 5" descr="C:\Users\vaughnr\AppData\Local\Microsoft\Windows\Temporary Internet Files\Content.IE5\R0O0IQYV\MP90044871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81000"/>
            <a:ext cx="1790978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6324600" cy="838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13.  Religious Attire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6172200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Schools enjoy substantial discretion in adopting policies relating to student dress and school uniforms.  </a:t>
            </a:r>
            <a:r>
              <a:rPr lang="en-US" b="1" i="1" u="sng" dirty="0" smtClean="0"/>
              <a:t>Students have no Federal right to be exempted from religiously-neutral policies.</a:t>
            </a:r>
            <a:r>
              <a:rPr lang="en-US" dirty="0" smtClean="0"/>
              <a:t>  Schools may not single out certain religious attire, but must impose the policies as adopted.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3600450" y="2252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6705600" y="1981200"/>
          <a:ext cx="3727450" cy="3276600"/>
        </p:xfrm>
        <a:graphic>
          <a:graphicData uri="http://schemas.openxmlformats.org/presentationml/2006/ole">
            <p:oleObj spid="_x0000_s2050" r:id="rId4" imgW="3191256" imgH="2353056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14. Federal Equal Access Act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6554788" cy="441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Generally, if secondary public schools have a </a:t>
            </a:r>
            <a:r>
              <a:rPr lang="en-US" sz="3200" b="1" i="1" u="sng" dirty="0" smtClean="0"/>
              <a:t>limited open forum</a:t>
            </a:r>
            <a:r>
              <a:rPr lang="en-US" sz="3200" dirty="0" smtClean="0"/>
              <a:t>, (allows non-curriculum clubs to meet), the school must allow religious groups the same access to the school media, (PA system, school newspaper, bulletin board).</a:t>
            </a:r>
          </a:p>
        </p:txBody>
      </p:sp>
      <p:pic>
        <p:nvPicPr>
          <p:cNvPr id="60418" name="Picture 2" descr="C:\Users\vaughnr\AppData\Local\Microsoft\Windows\Temporary Internet Files\Content.IE5\ZRLMWGS2\MP90044252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"/>
            <a:ext cx="1752600" cy="116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6553200" cy="685800"/>
          </a:xfrm>
        </p:spPr>
        <p:txBody>
          <a:bodyPr/>
          <a:lstStyle/>
          <a:p>
            <a:pPr marL="838200" indent="-838200" eaLnBrk="1" hangingPunct="1"/>
            <a:r>
              <a:rPr lang="en-US" sz="3200" dirty="0" smtClean="0"/>
              <a:t>15. Establishment of Religion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810000"/>
            <a:ext cx="7772400" cy="2743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State law, S. C. Code Ann. 59-1-443 (Supp. 2000), </a:t>
            </a:r>
            <a:r>
              <a:rPr lang="en-US" b="1" i="1" u="sng" dirty="0" smtClean="0"/>
              <a:t>requires all schools to “provide for a minute of mandatory silence at the beginning of each school day</a:t>
            </a:r>
            <a:r>
              <a:rPr lang="en-US" dirty="0" smtClean="0"/>
              <a:t>.”</a:t>
            </a:r>
          </a:p>
        </p:txBody>
      </p:sp>
      <p:pic>
        <p:nvPicPr>
          <p:cNvPr id="27652" name="Picture 4" descr="bs0093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4538" y="457200"/>
            <a:ext cx="277102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90488"/>
            <a:ext cx="6248400" cy="1190625"/>
          </a:xfrm>
        </p:spPr>
        <p:txBody>
          <a:bodyPr/>
          <a:lstStyle/>
          <a:p>
            <a:pPr eaLnBrk="1" hangingPunct="1"/>
            <a:r>
              <a:rPr lang="en-US" sz="6000" smtClean="0"/>
              <a:t>End of Module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93738" y="2474913"/>
            <a:ext cx="7604125" cy="3152775"/>
          </a:xfrm>
        </p:spPr>
        <p:txBody>
          <a:bodyPr/>
          <a:lstStyle/>
          <a:p>
            <a:pPr lvl="4" eaLnBrk="1" hangingPunct="1">
              <a:buFontTx/>
              <a:buNone/>
            </a:pPr>
            <a:r>
              <a:rPr lang="en-US" sz="4800" smtClean="0">
                <a:solidFill>
                  <a:srgbClr val="0033CC"/>
                </a:solidFill>
                <a:hlinkClick r:id="rId3"/>
              </a:rPr>
              <a:t>Click Here</a:t>
            </a:r>
            <a:r>
              <a:rPr lang="en-US" sz="4800" smtClean="0">
                <a:hlinkClick r:id="rId3"/>
              </a:rPr>
              <a:t> </a:t>
            </a:r>
            <a:r>
              <a:rPr lang="en-US" sz="4800" smtClean="0"/>
              <a:t>to return to the Employee Training Page          </a:t>
            </a:r>
          </a:p>
          <a:p>
            <a:pPr lvl="4" eaLnBrk="1" hangingPunct="1">
              <a:buFontTx/>
              <a:buNone/>
            </a:pPr>
            <a:endParaRPr lang="en-US" sz="4800" smtClean="0"/>
          </a:p>
          <a:p>
            <a:pPr lvl="4" eaLnBrk="1" hangingPunct="1">
              <a:buFontTx/>
              <a:buNone/>
            </a:pPr>
            <a:endParaRPr lang="en-US" sz="4800" smtClean="0"/>
          </a:p>
          <a:p>
            <a:pPr lvl="4" eaLnBrk="1" hangingPunct="1">
              <a:buFontTx/>
              <a:buNone/>
            </a:pPr>
            <a:endParaRPr lang="en-US" sz="4800" smtClean="0"/>
          </a:p>
          <a:p>
            <a:pPr lvl="4" eaLnBrk="1" hangingPunct="1">
              <a:buFontTx/>
              <a:buNone/>
            </a:pPr>
            <a:endParaRPr lang="en-US" sz="4800" smtClean="0"/>
          </a:p>
          <a:p>
            <a:pPr lvl="4" eaLnBrk="1" hangingPunct="1">
              <a:buFontTx/>
              <a:buNone/>
            </a:pPr>
            <a:endParaRPr lang="en-US" sz="4800" smtClean="0"/>
          </a:p>
          <a:p>
            <a:pPr lvl="4" eaLnBrk="1" hangingPunct="1">
              <a:buFontTx/>
              <a:buNone/>
            </a:pPr>
            <a:endParaRPr lang="en-US" sz="4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Balance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72390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800" b="1" i="1" smtClean="0"/>
              <a:t>“Public Schools may not inculcate nor inhibit religion.  Schools must be places where religion and religious conviction are treated with fairness and respect.”</a:t>
            </a:r>
          </a:p>
        </p:txBody>
      </p:sp>
      <p:pic>
        <p:nvPicPr>
          <p:cNvPr id="35841" name="Picture 1" descr="C:\Users\vaughnr\AppData\Local\Microsoft\Windows\Temporary Internet Files\Content.IE5\QTVD099Q\MP90034171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57200"/>
            <a:ext cx="1303337" cy="182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1" y="158750"/>
            <a:ext cx="5181600" cy="102711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First Amendment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153400" cy="4114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600" i="1" dirty="0" smtClean="0"/>
              <a:t>Congress shall make no law respecting an establishment of religion, or prohibiting the free exercise thereof, or abridging the freedom of speech, or of the press; or the right of the people peaceably to assemble, and to petition the government for a redress of grievances.</a:t>
            </a:r>
          </a:p>
        </p:txBody>
      </p:sp>
      <p:pic>
        <p:nvPicPr>
          <p:cNvPr id="9220" name="Picture 4" descr="bd06489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57200"/>
            <a:ext cx="205263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4953000" cy="1600200"/>
          </a:xfrm>
        </p:spPr>
        <p:txBody>
          <a:bodyPr/>
          <a:lstStyle/>
          <a:p>
            <a:pPr eaLnBrk="1" hangingPunct="1"/>
            <a:r>
              <a:rPr lang="en-US" sz="3200" smtClean="0"/>
              <a:t>Lemon v. Kurtzma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95463"/>
            <a:ext cx="8153400" cy="4148137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sz="3600" dirty="0" smtClean="0"/>
              <a:t>The actions have a secular purpose;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600" dirty="0" smtClean="0"/>
              <a:t>The actions do not have the principal or primary effect of </a:t>
            </a:r>
            <a:r>
              <a:rPr lang="en-US" sz="3600" b="1" i="1" dirty="0" smtClean="0"/>
              <a:t>advancing</a:t>
            </a:r>
            <a:r>
              <a:rPr lang="en-US" sz="3600" dirty="0" smtClean="0"/>
              <a:t> or </a:t>
            </a:r>
            <a:r>
              <a:rPr lang="en-US" sz="3600" b="1" i="1" dirty="0" smtClean="0"/>
              <a:t>inhibiting</a:t>
            </a:r>
            <a:r>
              <a:rPr lang="en-US" sz="3600" dirty="0" smtClean="0"/>
              <a:t> religion;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3600" dirty="0" smtClean="0"/>
              <a:t>The actions do not foster an excessive entanglement of government with religion.</a:t>
            </a:r>
          </a:p>
        </p:txBody>
      </p:sp>
      <p:pic>
        <p:nvPicPr>
          <p:cNvPr id="10244" name="Picture 4" descr="j01448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04800"/>
            <a:ext cx="18288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90488"/>
            <a:ext cx="5105400" cy="11906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1.  Student Prayers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153400" cy="3733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Santa Fe Independent School District v. Doe 530 U. S. 290 (2000) </a:t>
            </a:r>
            <a:r>
              <a:rPr lang="en-US" sz="3600" b="1" i="1" dirty="0" smtClean="0"/>
              <a:t>Football</a:t>
            </a:r>
          </a:p>
          <a:p>
            <a:pPr lvl="1" eaLnBrk="1" hangingPunct="1"/>
            <a:r>
              <a:rPr lang="en-US" sz="2800" b="1" i="1" dirty="0" smtClean="0"/>
              <a:t>The Court ruled prayer over a loudspeaker at a government sponsored event</a:t>
            </a:r>
            <a:r>
              <a:rPr lang="en-US" sz="2800" b="1" dirty="0" smtClean="0"/>
              <a:t> </a:t>
            </a:r>
            <a:r>
              <a:rPr lang="en-US" sz="2800" b="1" u="sng" dirty="0" smtClean="0">
                <a:solidFill>
                  <a:schemeClr val="accent2"/>
                </a:solidFill>
              </a:rPr>
              <a:t>on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i="1" dirty="0" smtClean="0"/>
              <a:t>government property (football game on district property) is a violation of the Establishment Clause</a:t>
            </a:r>
            <a:endParaRPr lang="en-US" sz="2800" dirty="0" smtClean="0"/>
          </a:p>
        </p:txBody>
      </p:sp>
      <p:pic>
        <p:nvPicPr>
          <p:cNvPr id="27649" name="Picture 1" descr="C:\Users\vaughnr\AppData\Local\Microsoft\Windows\Temporary Internet Files\Content.IE5\R0O0IQYV\MP90017878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81000"/>
            <a:ext cx="1277112" cy="1944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4311650" cy="102711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Student Prayer and </a:t>
            </a:r>
            <a:br>
              <a:rPr lang="en-US" sz="2800" dirty="0" smtClean="0"/>
            </a:br>
            <a:r>
              <a:rPr lang="en-US" sz="2800" dirty="0" smtClean="0"/>
              <a:t>Religious Discussion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123113" cy="43973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Establishment Clause does not prohibit </a:t>
            </a:r>
            <a:r>
              <a:rPr lang="en-US" b="1" i="1" u="sng" dirty="0" smtClean="0"/>
              <a:t>purely private</a:t>
            </a:r>
            <a:r>
              <a:rPr lang="en-US" dirty="0" smtClean="0"/>
              <a:t> religious speech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Students may read Bibles, say grace, say prayer </a:t>
            </a:r>
            <a:r>
              <a:rPr lang="en-US" b="1" i="1" u="sng" dirty="0" smtClean="0"/>
              <a:t>anytime it is not disruptive to the learning process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Informal gatherings are ok (Meet at Pole)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School may </a:t>
            </a:r>
            <a:r>
              <a:rPr lang="en-US" b="1" i="1" u="sng" dirty="0" smtClean="0"/>
              <a:t>neither discourage or encourage</a:t>
            </a:r>
          </a:p>
        </p:txBody>
      </p:sp>
      <p:pic>
        <p:nvPicPr>
          <p:cNvPr id="25601" name="Picture 1" descr="C:\Users\vaughnr\AppData\Local\Microsoft\Windows\Temporary Internet Files\Content.IE5\ZRLMWGS2\MP90044225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81000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04800"/>
            <a:ext cx="5562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2.  Graduation Prayers and Baccalaureate Activities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62025" y="2590800"/>
            <a:ext cx="7123113" cy="33496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Lee v. Weisman 505 U. S. 577 (1992)</a:t>
            </a:r>
          </a:p>
          <a:p>
            <a:pPr eaLnBrk="1" hangingPunct="1"/>
            <a:r>
              <a:rPr lang="en-US" sz="3600" b="1" i="1" u="sng" dirty="0" smtClean="0"/>
              <a:t>Ruled graduation prayers unconstitutional</a:t>
            </a:r>
          </a:p>
        </p:txBody>
      </p:sp>
      <p:pic>
        <p:nvPicPr>
          <p:cNvPr id="23556" name="Picture 4" descr="C:\Users\vaughnr\AppData\Local\Microsoft\Windows\Temporary Internet Files\Content.IE5\QTVD099Q\MP90042217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648200"/>
            <a:ext cx="1741289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5334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Baccalaureate Activities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“A school may not extend </a:t>
            </a:r>
            <a:r>
              <a:rPr lang="en-US" sz="4000" b="1" i="1" u="sng" dirty="0" smtClean="0"/>
              <a:t>preferential</a:t>
            </a:r>
            <a:r>
              <a:rPr lang="en-US" sz="4000" dirty="0" smtClean="0"/>
              <a:t> treatment to baccalaureate ceremonies and may in some instances be obligated to disclaim official endorsement of such ceremonies.”</a:t>
            </a:r>
          </a:p>
        </p:txBody>
      </p:sp>
      <p:pic>
        <p:nvPicPr>
          <p:cNvPr id="21505" name="Picture 1" descr="C:\Users\vaughnr\AppData\Local\Microsoft\Windows\Temporary Internet Files\Content.IE5\R0O0IQYV\MP90030581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09600"/>
            <a:ext cx="1359408" cy="1493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90</TotalTime>
  <Words>1117</Words>
  <Application>Microsoft Office PowerPoint</Application>
  <PresentationFormat>On-screen Show (4:3)</PresentationFormat>
  <Paragraphs>90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Verve</vt:lpstr>
      <vt:lpstr>Microsoft Word Picture</vt:lpstr>
      <vt:lpstr>Religion in the Public School</vt:lpstr>
      <vt:lpstr>S. C. Code Ann. 59-17-140</vt:lpstr>
      <vt:lpstr>Balance</vt:lpstr>
      <vt:lpstr>First Amendment</vt:lpstr>
      <vt:lpstr>Lemon v. Kurtzma</vt:lpstr>
      <vt:lpstr>1.  Student Prayers</vt:lpstr>
      <vt:lpstr>Student Prayer and  Religious Discussion</vt:lpstr>
      <vt:lpstr>2.  Graduation Prayers and Baccalaureate Activities</vt:lpstr>
      <vt:lpstr>Baccalaureate Activities</vt:lpstr>
      <vt:lpstr>3.  Participation in or Encouragement of Religious Activity</vt:lpstr>
      <vt:lpstr>Participation Continued</vt:lpstr>
      <vt:lpstr>4.  Religion in School Curriculum</vt:lpstr>
      <vt:lpstr>5. Religious Content in Student Assignments</vt:lpstr>
      <vt:lpstr>6. Distribution of Religious Literature</vt:lpstr>
      <vt:lpstr>More on Distribution of Religious Literature</vt:lpstr>
      <vt:lpstr>7.  Student Participation in Religious Events Before and After School</vt:lpstr>
      <vt:lpstr>8.  Religious Persuasion vs. Religious Harassment</vt:lpstr>
      <vt:lpstr>9.  Religious Holidays</vt:lpstr>
      <vt:lpstr>10.  Permitted Absences from Objectionable Lessons in Religion</vt:lpstr>
      <vt:lpstr>11. Released Time for Religious Instruction</vt:lpstr>
      <vt:lpstr>12. Teaching Values</vt:lpstr>
      <vt:lpstr>13.  Religious Attire</vt:lpstr>
      <vt:lpstr>14. Federal Equal Access Act</vt:lpstr>
      <vt:lpstr>15. Establishment of Religion </vt:lpstr>
      <vt:lpstr>End of Module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Randy Vaughn</dc:creator>
  <cp:lastModifiedBy>Randy Vaughn</cp:lastModifiedBy>
  <cp:revision>14</cp:revision>
  <cp:lastPrinted>1601-01-01T00:00:00Z</cp:lastPrinted>
  <dcterms:created xsi:type="dcterms:W3CDTF">1601-01-01T00:00:00Z</dcterms:created>
  <dcterms:modified xsi:type="dcterms:W3CDTF">2015-08-05T18:43:57Z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TC010721591033</vt:lpwstr>
  </property>
</Properties>
</file>